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17"/>
  </p:notesMasterIdLst>
  <p:sldIdLst>
    <p:sldId id="298" r:id="rId5"/>
    <p:sldId id="299" r:id="rId6"/>
    <p:sldId id="300" r:id="rId7"/>
    <p:sldId id="302" r:id="rId8"/>
    <p:sldId id="301" r:id="rId9"/>
    <p:sldId id="304" r:id="rId10"/>
    <p:sldId id="305" r:id="rId11"/>
    <p:sldId id="306" r:id="rId12"/>
    <p:sldId id="307" r:id="rId13"/>
    <p:sldId id="311" r:id="rId14"/>
    <p:sldId id="310" r:id="rId15"/>
    <p:sldId id="2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262755-CAC0-4F3B-8E8D-B5658674C315}">
          <p14:sldIdLst>
            <p14:sldId id="298"/>
            <p14:sldId id="299"/>
            <p14:sldId id="300"/>
            <p14:sldId id="302"/>
            <p14:sldId id="301"/>
            <p14:sldId id="304"/>
            <p14:sldId id="305"/>
            <p14:sldId id="306"/>
            <p14:sldId id="307"/>
            <p14:sldId id="311"/>
            <p14:sldId id="310"/>
            <p14:sldId id="286"/>
          </p14:sldIdLst>
        </p14:section>
      </p14:sectionLst>
    </p:ext>
    <p:ext uri="{EFAFB233-063F-42B5-8137-9DF3F51BA10A}">
      <p15:sldGuideLst xmlns:p15="http://schemas.microsoft.com/office/powerpoint/2012/main">
        <p15:guide id="1" orient="horz" pos="2341" userDrawn="1">
          <p15:clr>
            <a:srgbClr val="A4A3A4"/>
          </p15:clr>
        </p15:guide>
        <p15:guide id="2" pos="37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7E28"/>
    <a:srgbClr val="CAE048"/>
    <a:srgbClr val="C362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C002BA-D9E9-4A0B-93C6-73E8C54CB3E8}" v="1" dt="2025-01-17T13:21:42.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8" d="100"/>
          <a:sy n="128" d="100"/>
        </p:scale>
        <p:origin x="520" y="176"/>
      </p:cViewPr>
      <p:guideLst>
        <p:guide orient="horz" pos="2341"/>
        <p:guide pos="372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1953E-3035-4E5C-875D-9434B77960BF}" type="datetimeFigureOut">
              <a:rPr lang="en-GB" smtClean="0"/>
              <a:t>24/02/2025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Klik om Mastertekststijlen te bewerken</a:t>
            </a:r>
          </a:p>
          <a:p>
            <a:pPr lvl="1"/>
            <a:r>
              <a:rPr lang="en-US"/>
              <a:t>Tweede niveau</a:t>
            </a:r>
          </a:p>
          <a:p>
            <a:pPr lvl="2"/>
            <a:r>
              <a:rPr lang="en-US"/>
              <a:t>Derde niveau</a:t>
            </a:r>
          </a:p>
          <a:p>
            <a:pPr lvl="3"/>
            <a:r>
              <a:rPr lang="en-US"/>
              <a:t>Vierde niveau</a:t>
            </a:r>
          </a:p>
          <a:p>
            <a:pPr lvl="4"/>
            <a:r>
              <a:rPr lang="en-US"/>
              <a:t>Vijfde niveau</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3E970-1CA6-4E93-8E13-8B50D832A3E7}" type="slidenum">
              <a:rPr lang="en-GB" smtClean="0"/>
              <a:t>‹nr.›</a:t>
            </a:fld>
            <a:endParaRPr lang="en-GB"/>
          </a:p>
        </p:txBody>
      </p:sp>
    </p:spTree>
    <p:extLst>
      <p:ext uri="{BB962C8B-B14F-4D97-AF65-F5344CB8AC3E}">
        <p14:creationId xmlns:p14="http://schemas.microsoft.com/office/powerpoint/2010/main" val="3841085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66C00-6473-4860-A5DF-47FB85F14E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A6F1D9-530C-4A55-ACC1-6892047F73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23049C-CCA1-49FD-87D2-ED8C67899A94}"/>
              </a:ext>
            </a:extLst>
          </p:cNvPr>
          <p:cNvSpPr>
            <a:spLocks noGrp="1"/>
          </p:cNvSpPr>
          <p:nvPr>
            <p:ph type="dt" sz="half" idx="10"/>
          </p:nvPr>
        </p:nvSpPr>
        <p:spPr/>
        <p:txBody>
          <a:bodyPr/>
          <a:lstStyle/>
          <a:p>
            <a:fld id="{FE666D5E-3B5D-47FA-B61D-55BFBC4D0E03}" type="datetime1">
              <a:rPr lang="en-US" smtClean="0"/>
              <a:t>2/24/25</a:t>
            </a:fld>
            <a:endParaRPr lang="en-US"/>
          </a:p>
        </p:txBody>
      </p:sp>
      <p:sp>
        <p:nvSpPr>
          <p:cNvPr id="5" name="Footer Placeholder 4">
            <a:extLst>
              <a:ext uri="{FF2B5EF4-FFF2-40B4-BE49-F238E27FC236}">
                <a16:creationId xmlns:a16="http://schemas.microsoft.com/office/drawing/2014/main" id="{7E4AF5B3-2E4E-4E70-95F1-EFD0BECFF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B580BB-E64B-4491-BBA4-BA43FEC338B0}"/>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152352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72D53-EE8C-487F-B01D-1CA029F9A5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83D311-D71B-4CDB-929D-A95B175AB8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03AF9C-99AA-4DCA-9F8F-0661A4186C18}"/>
              </a:ext>
            </a:extLst>
          </p:cNvPr>
          <p:cNvSpPr>
            <a:spLocks noGrp="1"/>
          </p:cNvSpPr>
          <p:nvPr>
            <p:ph type="dt" sz="half" idx="10"/>
          </p:nvPr>
        </p:nvSpPr>
        <p:spPr/>
        <p:txBody>
          <a:bodyPr/>
          <a:lstStyle/>
          <a:p>
            <a:fld id="{16586FA6-6851-4C14-8998-AC2FF14DE451}" type="datetime1">
              <a:rPr lang="en-US" smtClean="0"/>
              <a:t>2/24/25</a:t>
            </a:fld>
            <a:endParaRPr lang="en-US"/>
          </a:p>
        </p:txBody>
      </p:sp>
      <p:sp>
        <p:nvSpPr>
          <p:cNvPr id="5" name="Footer Placeholder 4">
            <a:extLst>
              <a:ext uri="{FF2B5EF4-FFF2-40B4-BE49-F238E27FC236}">
                <a16:creationId xmlns:a16="http://schemas.microsoft.com/office/drawing/2014/main" id="{FDFDD9C2-94D2-4D84-866C-28F9BAE60A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7316AE-E300-491B-BBF9-717F7584D57F}"/>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1888401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80246-308D-4471-8817-0DE02D61D4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E2D786-2091-4462-86D3-F76C331D8F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7D0CF5-BDD9-46B4-B2C9-019D7751F077}"/>
              </a:ext>
            </a:extLst>
          </p:cNvPr>
          <p:cNvSpPr>
            <a:spLocks noGrp="1"/>
          </p:cNvSpPr>
          <p:nvPr>
            <p:ph type="dt" sz="half" idx="10"/>
          </p:nvPr>
        </p:nvSpPr>
        <p:spPr/>
        <p:txBody>
          <a:bodyPr/>
          <a:lstStyle/>
          <a:p>
            <a:fld id="{B6528C94-FD3A-49EE-8A58-426F6530C029}" type="datetime1">
              <a:rPr lang="en-US" smtClean="0"/>
              <a:t>2/24/25</a:t>
            </a:fld>
            <a:endParaRPr lang="en-US"/>
          </a:p>
        </p:txBody>
      </p:sp>
      <p:sp>
        <p:nvSpPr>
          <p:cNvPr id="5" name="Footer Placeholder 4">
            <a:extLst>
              <a:ext uri="{FF2B5EF4-FFF2-40B4-BE49-F238E27FC236}">
                <a16:creationId xmlns:a16="http://schemas.microsoft.com/office/drawing/2014/main" id="{D1CC59FA-4E12-42D7-893B-D9C280070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1F59BC-0F85-4E4E-84EB-0818FF71626B}"/>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2210129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7B0C9-9C74-42F0-A6D4-4D9689C77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B2CBEB-BA9A-4CD4-93E7-66019A8F69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C27D2A-426D-49A6-BCD7-F60B1D6CD6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D5DFED-9B18-40F3-8B8D-DFDBB28C70E3}"/>
              </a:ext>
            </a:extLst>
          </p:cNvPr>
          <p:cNvSpPr>
            <a:spLocks noGrp="1"/>
          </p:cNvSpPr>
          <p:nvPr>
            <p:ph type="dt" sz="half" idx="10"/>
          </p:nvPr>
        </p:nvSpPr>
        <p:spPr/>
        <p:txBody>
          <a:bodyPr/>
          <a:lstStyle/>
          <a:p>
            <a:fld id="{529F85B0-403B-4D2A-9125-E643F426C0B9}" type="datetime1">
              <a:rPr lang="en-US" smtClean="0"/>
              <a:t>2/24/25</a:t>
            </a:fld>
            <a:endParaRPr lang="en-US"/>
          </a:p>
        </p:txBody>
      </p:sp>
      <p:sp>
        <p:nvSpPr>
          <p:cNvPr id="6" name="Footer Placeholder 5">
            <a:extLst>
              <a:ext uri="{FF2B5EF4-FFF2-40B4-BE49-F238E27FC236}">
                <a16:creationId xmlns:a16="http://schemas.microsoft.com/office/drawing/2014/main" id="{1BE9627B-1952-4383-8619-DFE3CDFF4E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2DB03A-4B1D-4320-9967-844056B156E6}"/>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661363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13492-4E8A-4CCC-8ED2-0B0F890EAD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AC6466-AE58-4164-BC01-6CC2E5FAFF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2639E8-C50D-45D0-BD18-B49832423B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A9F007-176E-4130-80A9-48B37B1F2B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02A720-2576-4EE0-B342-F02B760FC6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968C26-66DD-4D71-8B3F-9FAB7B5892D9}"/>
              </a:ext>
            </a:extLst>
          </p:cNvPr>
          <p:cNvSpPr>
            <a:spLocks noGrp="1"/>
          </p:cNvSpPr>
          <p:nvPr>
            <p:ph type="dt" sz="half" idx="10"/>
          </p:nvPr>
        </p:nvSpPr>
        <p:spPr/>
        <p:txBody>
          <a:bodyPr/>
          <a:lstStyle/>
          <a:p>
            <a:fld id="{8D05B365-4574-442A-AC02-87D039EB416E}" type="datetime1">
              <a:rPr lang="en-US" smtClean="0"/>
              <a:t>2/24/25</a:t>
            </a:fld>
            <a:endParaRPr lang="en-US"/>
          </a:p>
        </p:txBody>
      </p:sp>
      <p:sp>
        <p:nvSpPr>
          <p:cNvPr id="8" name="Footer Placeholder 7">
            <a:extLst>
              <a:ext uri="{FF2B5EF4-FFF2-40B4-BE49-F238E27FC236}">
                <a16:creationId xmlns:a16="http://schemas.microsoft.com/office/drawing/2014/main" id="{FEF18455-AA45-4DAF-B825-46CC8124A8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33FBC4-19FB-424E-92C7-DAAC7EA681BA}"/>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391268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17CA-A101-4584-B2A2-44D7B0A2A1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F3BBEB-4B63-4113-9275-2EFAD8CFEE2C}"/>
              </a:ext>
            </a:extLst>
          </p:cNvPr>
          <p:cNvSpPr>
            <a:spLocks noGrp="1"/>
          </p:cNvSpPr>
          <p:nvPr>
            <p:ph type="dt" sz="half" idx="10"/>
          </p:nvPr>
        </p:nvSpPr>
        <p:spPr/>
        <p:txBody>
          <a:bodyPr/>
          <a:lstStyle/>
          <a:p>
            <a:fld id="{576D13E7-4BBB-43CE-89C3-39E6D4B833E2}" type="datetime1">
              <a:rPr lang="en-US" smtClean="0"/>
              <a:t>2/24/25</a:t>
            </a:fld>
            <a:endParaRPr lang="en-US"/>
          </a:p>
        </p:txBody>
      </p:sp>
      <p:sp>
        <p:nvSpPr>
          <p:cNvPr id="4" name="Footer Placeholder 3">
            <a:extLst>
              <a:ext uri="{FF2B5EF4-FFF2-40B4-BE49-F238E27FC236}">
                <a16:creationId xmlns:a16="http://schemas.microsoft.com/office/drawing/2014/main" id="{68EE3003-4A24-4335-8A84-857EB0A222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0F3055-EFEF-4CB8-9554-4871C584F33E}"/>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3020751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87B88F-EACA-4D0C-8DB6-8E59105DDECE}"/>
              </a:ext>
            </a:extLst>
          </p:cNvPr>
          <p:cNvSpPr>
            <a:spLocks noGrp="1"/>
          </p:cNvSpPr>
          <p:nvPr>
            <p:ph type="dt" sz="half" idx="10"/>
          </p:nvPr>
        </p:nvSpPr>
        <p:spPr/>
        <p:txBody>
          <a:bodyPr/>
          <a:lstStyle/>
          <a:p>
            <a:fld id="{532DEB04-D754-4D96-BF0B-A79A0E76386F}" type="datetime1">
              <a:rPr lang="en-US" smtClean="0"/>
              <a:t>2/24/25</a:t>
            </a:fld>
            <a:endParaRPr lang="en-US"/>
          </a:p>
        </p:txBody>
      </p:sp>
      <p:sp>
        <p:nvSpPr>
          <p:cNvPr id="3" name="Footer Placeholder 2">
            <a:extLst>
              <a:ext uri="{FF2B5EF4-FFF2-40B4-BE49-F238E27FC236}">
                <a16:creationId xmlns:a16="http://schemas.microsoft.com/office/drawing/2014/main" id="{BC4551D4-4956-440F-A3ED-F8763D8373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0409D0-9AB3-4BED-BB35-489C091741FE}"/>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3057078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0DC55-8BD8-4DF5-99D0-030C4DEF63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FF6E38-62BF-4443-ACD2-B17149DF32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1AD46E-893C-4485-8E82-49A7391204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891B3D-2B68-4B32-A287-39FA1E6185FF}"/>
              </a:ext>
            </a:extLst>
          </p:cNvPr>
          <p:cNvSpPr>
            <a:spLocks noGrp="1"/>
          </p:cNvSpPr>
          <p:nvPr>
            <p:ph type="dt" sz="half" idx="10"/>
          </p:nvPr>
        </p:nvSpPr>
        <p:spPr/>
        <p:txBody>
          <a:bodyPr/>
          <a:lstStyle/>
          <a:p>
            <a:fld id="{2DCFB7B0-7D89-45F9-9625-BACBAE0BFD99}" type="datetime1">
              <a:rPr lang="en-US" smtClean="0"/>
              <a:t>2/24/25</a:t>
            </a:fld>
            <a:endParaRPr lang="en-US"/>
          </a:p>
        </p:txBody>
      </p:sp>
      <p:sp>
        <p:nvSpPr>
          <p:cNvPr id="6" name="Footer Placeholder 5">
            <a:extLst>
              <a:ext uri="{FF2B5EF4-FFF2-40B4-BE49-F238E27FC236}">
                <a16:creationId xmlns:a16="http://schemas.microsoft.com/office/drawing/2014/main" id="{D92A9C17-862B-409C-B2FF-AD86636D7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933F59-60C0-485B-96B6-FAD757941438}"/>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3397917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8156-3A01-4646-92A3-702B215D09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68D0DA2-AF9C-4AE5-A431-A6368A0D0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AAF273-6177-4F7D-83F3-A387250C0F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CA633-453B-40FD-BE5B-BB6A261E51B1}"/>
              </a:ext>
            </a:extLst>
          </p:cNvPr>
          <p:cNvSpPr>
            <a:spLocks noGrp="1"/>
          </p:cNvSpPr>
          <p:nvPr>
            <p:ph type="dt" sz="half" idx="10"/>
          </p:nvPr>
        </p:nvSpPr>
        <p:spPr/>
        <p:txBody>
          <a:bodyPr/>
          <a:lstStyle/>
          <a:p>
            <a:fld id="{5F3069F5-5E3C-49F2-A4B8-2023B351AA5B}" type="datetime1">
              <a:rPr lang="en-US" smtClean="0"/>
              <a:t>2/24/25</a:t>
            </a:fld>
            <a:endParaRPr lang="en-US"/>
          </a:p>
        </p:txBody>
      </p:sp>
      <p:sp>
        <p:nvSpPr>
          <p:cNvPr id="6" name="Footer Placeholder 5">
            <a:extLst>
              <a:ext uri="{FF2B5EF4-FFF2-40B4-BE49-F238E27FC236}">
                <a16:creationId xmlns:a16="http://schemas.microsoft.com/office/drawing/2014/main" id="{EDA3FB0B-27B8-4C84-93B7-0AB3FA3BCE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8A31BD-F075-4B32-A4B9-AC7EED3A31AE}"/>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4111305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6E575-78C6-4B73-BF24-68F59B6AA8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18C991-5745-4009-9BD0-EF64059172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32838E-674F-457A-B430-77EE34782DA5}"/>
              </a:ext>
            </a:extLst>
          </p:cNvPr>
          <p:cNvSpPr>
            <a:spLocks noGrp="1"/>
          </p:cNvSpPr>
          <p:nvPr>
            <p:ph type="dt" sz="half" idx="10"/>
          </p:nvPr>
        </p:nvSpPr>
        <p:spPr/>
        <p:txBody>
          <a:bodyPr/>
          <a:lstStyle/>
          <a:p>
            <a:fld id="{602BFC67-B730-4386-A3BB-BF1E9D6A62C2}" type="datetime1">
              <a:rPr lang="en-US" smtClean="0"/>
              <a:t>2/24/25</a:t>
            </a:fld>
            <a:endParaRPr lang="en-US"/>
          </a:p>
        </p:txBody>
      </p:sp>
      <p:sp>
        <p:nvSpPr>
          <p:cNvPr id="5" name="Footer Placeholder 4">
            <a:extLst>
              <a:ext uri="{FF2B5EF4-FFF2-40B4-BE49-F238E27FC236}">
                <a16:creationId xmlns:a16="http://schemas.microsoft.com/office/drawing/2014/main" id="{1CAA232B-07CD-4F8F-8998-22DDDDB34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70B503-211C-41A5-9D61-26C4A48F6D5F}"/>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805683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207FD9-E7D8-4A54-9F2F-D6D5B2DFAA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798D8A-44B3-4899-A1C7-C28CEEEDD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0DA699-B249-4E43-9679-EE361A587E1F}"/>
              </a:ext>
            </a:extLst>
          </p:cNvPr>
          <p:cNvSpPr>
            <a:spLocks noGrp="1"/>
          </p:cNvSpPr>
          <p:nvPr>
            <p:ph type="dt" sz="half" idx="10"/>
          </p:nvPr>
        </p:nvSpPr>
        <p:spPr/>
        <p:txBody>
          <a:bodyPr/>
          <a:lstStyle/>
          <a:p>
            <a:fld id="{9E964AA7-6AC2-480C-9F72-00FB57D2D1F8}" type="datetime1">
              <a:rPr lang="en-US" smtClean="0"/>
              <a:t>2/24/25</a:t>
            </a:fld>
            <a:endParaRPr lang="en-US"/>
          </a:p>
        </p:txBody>
      </p:sp>
      <p:sp>
        <p:nvSpPr>
          <p:cNvPr id="5" name="Footer Placeholder 4">
            <a:extLst>
              <a:ext uri="{FF2B5EF4-FFF2-40B4-BE49-F238E27FC236}">
                <a16:creationId xmlns:a16="http://schemas.microsoft.com/office/drawing/2014/main" id="{48149364-7E1C-4A0F-BCD9-26BB24242B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1E859-BDEE-4A54-B026-BD5B2CAEB2CC}"/>
              </a:ext>
            </a:extLst>
          </p:cNvPr>
          <p:cNvSpPr>
            <a:spLocks noGrp="1"/>
          </p:cNvSpPr>
          <p:nvPr>
            <p:ph type="sldNum" sz="quarter" idx="12"/>
          </p:nvPr>
        </p:nvSpPr>
        <p:spPr/>
        <p:txBody>
          <a:bodyPr/>
          <a:lstStyle/>
          <a:p>
            <a:fld id="{B0C307A3-4570-4BAB-857E-C5BD59BACFFB}" type="slidenum">
              <a:rPr lang="en-US" smtClean="0"/>
              <a:t>‹nr.›</a:t>
            </a:fld>
            <a:endParaRPr lang="en-US"/>
          </a:p>
        </p:txBody>
      </p:sp>
    </p:spTree>
    <p:extLst>
      <p:ext uri="{BB962C8B-B14F-4D97-AF65-F5344CB8AC3E}">
        <p14:creationId xmlns:p14="http://schemas.microsoft.com/office/powerpoint/2010/main" val="391320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F48D91-1DB7-4E33-81BD-FEB2D3803D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Klik om de stijl van de mastertitel te bewerken</a:t>
            </a:r>
          </a:p>
        </p:txBody>
      </p:sp>
      <p:sp>
        <p:nvSpPr>
          <p:cNvPr id="3" name="Text Placeholder 2">
            <a:extLst>
              <a:ext uri="{FF2B5EF4-FFF2-40B4-BE49-F238E27FC236}">
                <a16:creationId xmlns:a16="http://schemas.microsoft.com/office/drawing/2014/main" id="{230FB3C1-9C17-49E3-9D8B-9724C2C928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Klik om Mastertekststijlen te bewerken</a:t>
            </a:r>
          </a:p>
          <a:p>
            <a:pPr lvl="1"/>
            <a:r>
              <a:rPr lang="en-US"/>
              <a:t>Tweede niveau</a:t>
            </a:r>
          </a:p>
          <a:p>
            <a:pPr lvl="2"/>
            <a:r>
              <a:rPr lang="en-US"/>
              <a:t>Derde niveau</a:t>
            </a:r>
          </a:p>
          <a:p>
            <a:pPr lvl="3"/>
            <a:r>
              <a:rPr lang="en-US"/>
              <a:t>Vierde niveau</a:t>
            </a:r>
          </a:p>
          <a:p>
            <a:pPr lvl="4"/>
            <a:r>
              <a:rPr lang="en-US"/>
              <a:t>Vijfde niveau</a:t>
            </a:r>
          </a:p>
        </p:txBody>
      </p:sp>
      <p:sp>
        <p:nvSpPr>
          <p:cNvPr id="4" name="Date Placeholder 3">
            <a:extLst>
              <a:ext uri="{FF2B5EF4-FFF2-40B4-BE49-F238E27FC236}">
                <a16:creationId xmlns:a16="http://schemas.microsoft.com/office/drawing/2014/main" id="{BFEFB81C-658F-4685-B5CE-AA494C3286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CD7D30-43E5-4139-9A07-5537995F1E23}" type="datetime1">
              <a:rPr lang="en-US" smtClean="0"/>
              <a:t>2/24/25</a:t>
            </a:fld>
            <a:endParaRPr lang="en-US"/>
          </a:p>
        </p:txBody>
      </p:sp>
      <p:sp>
        <p:nvSpPr>
          <p:cNvPr id="5" name="Footer Placeholder 4">
            <a:extLst>
              <a:ext uri="{FF2B5EF4-FFF2-40B4-BE49-F238E27FC236}">
                <a16:creationId xmlns:a16="http://schemas.microsoft.com/office/drawing/2014/main" id="{B34EB564-60FA-43E7-89CE-9EAFDB2B36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5DC846-73AA-4CC3-85D5-6CB5D1C34F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307A3-4570-4BAB-857E-C5BD59BACFFB}" type="slidenum">
              <a:rPr lang="en-US" smtClean="0"/>
              <a:t>‹nr.›</a:t>
            </a:fld>
            <a:endParaRPr lang="en-US"/>
          </a:p>
        </p:txBody>
      </p:sp>
    </p:spTree>
    <p:extLst>
      <p:ext uri="{BB962C8B-B14F-4D97-AF65-F5344CB8AC3E}">
        <p14:creationId xmlns:p14="http://schemas.microsoft.com/office/powerpoint/2010/main" val="1644705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emf"/><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05D10E9-C4C1-4581-B147-95363ADA1CEC}"/>
              </a:ext>
            </a:extLst>
          </p:cNvPr>
          <p:cNvPicPr>
            <a:picLocks noChangeAspect="1"/>
          </p:cNvPicPr>
          <p:nvPr/>
        </p:nvPicPr>
        <p:blipFill>
          <a:blip r:embed="rId2" cstate="email">
            <a:extLst>
              <a:ext uri="{28A0092B-C50C-407E-A947-70E740481C1C}">
                <a14:useLocalDpi xmlns:a14="http://schemas.microsoft.com/office/drawing/2010/main"/>
              </a:ext>
            </a:extLst>
          </a:blip>
          <a:srcRect b="21407"/>
          <a:stretch/>
        </p:blipFill>
        <p:spPr>
          <a:xfrm>
            <a:off x="337076" y="556701"/>
            <a:ext cx="4262821" cy="681851"/>
          </a:xfrm>
          <a:prstGeom prst="rect">
            <a:avLst/>
          </a:prstGeom>
        </p:spPr>
      </p:pic>
      <p:pic>
        <p:nvPicPr>
          <p:cNvPr id="21" name="Picture 20">
            <a:extLst>
              <a:ext uri="{FF2B5EF4-FFF2-40B4-BE49-F238E27FC236}">
                <a16:creationId xmlns:a16="http://schemas.microsoft.com/office/drawing/2014/main" id="{20570020-7142-8260-08D9-E2B3892DEF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2831" y="5712484"/>
            <a:ext cx="1442216" cy="588272"/>
          </a:xfrm>
          <a:prstGeom prst="rect">
            <a:avLst/>
          </a:prstGeom>
        </p:spPr>
      </p:pic>
      <p:sp>
        <p:nvSpPr>
          <p:cNvPr id="10" name="TextBox 9">
            <a:extLst>
              <a:ext uri="{FF2B5EF4-FFF2-40B4-BE49-F238E27FC236}">
                <a16:creationId xmlns:a16="http://schemas.microsoft.com/office/drawing/2014/main" id="{3CB1DA0E-3861-1A85-A847-11A2061401B0}"/>
              </a:ext>
            </a:extLst>
          </p:cNvPr>
          <p:cNvSpPr txBox="1"/>
          <p:nvPr/>
        </p:nvSpPr>
        <p:spPr>
          <a:xfrm>
            <a:off x="332831" y="1435002"/>
            <a:ext cx="11526335" cy="1384995"/>
          </a:xfrm>
          <a:prstGeom prst="rect">
            <a:avLst/>
          </a:prstGeom>
          <a:noFill/>
        </p:spPr>
        <p:txBody>
          <a:bodyPr wrap="square">
            <a:spAutoFit/>
          </a:bodyPr>
          <a:lstStyle/>
          <a:p>
            <a:r>
              <a:rPr lang="nl-NL" sz="4200" b="1" i="1" spc="-150" dirty="0">
                <a:solidFill>
                  <a:schemeClr val="tx1">
                    <a:lumMod val="75000"/>
                    <a:lumOff val="25000"/>
                  </a:schemeClr>
                </a:solidFill>
                <a:latin typeface="Gill Sans MT" panose="020B0502020104020203" pitchFamily="34" charset="0"/>
                <a:ea typeface="+mj-ea"/>
                <a:cs typeface="Gill Sans" panose="020B0502020104020203" pitchFamily="34" charset="-79"/>
              </a:rPr>
              <a:t>Herintroductie van landschapselementen in intensief gebruikt agrarische land</a:t>
            </a:r>
          </a:p>
        </p:txBody>
      </p:sp>
      <p:sp>
        <p:nvSpPr>
          <p:cNvPr id="11" name="Footer Placeholder 24">
            <a:extLst>
              <a:ext uri="{FF2B5EF4-FFF2-40B4-BE49-F238E27FC236}">
                <a16:creationId xmlns:a16="http://schemas.microsoft.com/office/drawing/2014/main" id="{DB2B613D-6E51-143D-9037-7E6A3036860C}"/>
              </a:ext>
            </a:extLst>
          </p:cNvPr>
          <p:cNvSpPr txBox="1">
            <a:spLocks/>
          </p:cNvSpPr>
          <p:nvPr/>
        </p:nvSpPr>
        <p:spPr>
          <a:xfrm>
            <a:off x="2088258" y="6019396"/>
            <a:ext cx="2736979" cy="28346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t-BR" sz="1400" i="1" dirty="0">
                <a:latin typeface="Gill Sans MT" panose="020B0502020104020203" pitchFamily="34" charset="0"/>
              </a:rPr>
              <a:t>Subsidieovereenkomst </a:t>
            </a:r>
            <a:r>
              <a:rPr lang="en-US" sz="1400" i="1" dirty="0">
                <a:latin typeface="Gill Sans MT" panose="020B0502020104020203" pitchFamily="34" charset="0"/>
              </a:rPr>
              <a:t>101181492</a:t>
            </a:r>
            <a:endParaRPr lang="en-US" sz="1400" dirty="0">
              <a:latin typeface="Gill Sans MT" panose="020B0502020104020203" pitchFamily="34" charset="0"/>
            </a:endParaRPr>
          </a:p>
        </p:txBody>
      </p:sp>
      <p:sp>
        <p:nvSpPr>
          <p:cNvPr id="12" name="Flowchart: Stored Data 11" descr="A field of white pillars">
            <a:extLst>
              <a:ext uri="{FF2B5EF4-FFF2-40B4-BE49-F238E27FC236}">
                <a16:creationId xmlns:a16="http://schemas.microsoft.com/office/drawing/2014/main" id="{DB06DA45-D6EC-1CA5-954D-793D24F44FBF}"/>
              </a:ext>
            </a:extLst>
          </p:cNvPr>
          <p:cNvSpPr/>
          <p:nvPr/>
        </p:nvSpPr>
        <p:spPr>
          <a:xfrm>
            <a:off x="496730" y="3427880"/>
            <a:ext cx="1722005" cy="1722005"/>
          </a:xfrm>
          <a:prstGeom prst="flowChartOnlineStorage">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3" name="Flowchart: Stored Data 12" descr="A greenhouses in a field">
            <a:extLst>
              <a:ext uri="{FF2B5EF4-FFF2-40B4-BE49-F238E27FC236}">
                <a16:creationId xmlns:a16="http://schemas.microsoft.com/office/drawing/2014/main" id="{103B1C3A-DD56-19E3-EEC5-23F1222DEDE1}"/>
              </a:ext>
            </a:extLst>
          </p:cNvPr>
          <p:cNvSpPr/>
          <p:nvPr/>
        </p:nvSpPr>
        <p:spPr>
          <a:xfrm>
            <a:off x="3662270" y="3427880"/>
            <a:ext cx="1722005" cy="1722005"/>
          </a:xfrm>
          <a:prstGeom prst="flowChartOnlineStorage">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4" name="Flowchart: Stored Data 13" descr="A field with a tree and a row of land&#10;&#10;Description automatically generated with medium confidence">
            <a:extLst>
              <a:ext uri="{FF2B5EF4-FFF2-40B4-BE49-F238E27FC236}">
                <a16:creationId xmlns:a16="http://schemas.microsoft.com/office/drawing/2014/main" id="{186F9CD2-4DAA-1292-8CA4-502345EA431F}"/>
              </a:ext>
            </a:extLst>
          </p:cNvPr>
          <p:cNvSpPr/>
          <p:nvPr/>
        </p:nvSpPr>
        <p:spPr>
          <a:xfrm>
            <a:off x="6834243" y="3427880"/>
            <a:ext cx="1722005" cy="1722005"/>
          </a:xfrm>
          <a:prstGeom prst="flowChartOnlineStorage">
            <a:avLst/>
          </a:prstGeom>
          <a:blipFill>
            <a:blip r:embed="rId6"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5" name="Flowchart: Stored Data 14" descr="A field of wheat with trees in the background&#10;&#10;Description automatically generated">
            <a:extLst>
              <a:ext uri="{FF2B5EF4-FFF2-40B4-BE49-F238E27FC236}">
                <a16:creationId xmlns:a16="http://schemas.microsoft.com/office/drawing/2014/main" id="{31821092-BF8D-6E35-4C96-905196893F12}"/>
              </a:ext>
            </a:extLst>
          </p:cNvPr>
          <p:cNvSpPr/>
          <p:nvPr/>
        </p:nvSpPr>
        <p:spPr>
          <a:xfrm>
            <a:off x="8421548" y="3427880"/>
            <a:ext cx="1722005" cy="1722005"/>
          </a:xfrm>
          <a:prstGeom prst="flowChartOnlineStorage">
            <a:avLst/>
          </a:prstGeom>
          <a:blipFill>
            <a:blip r:embed="rId7"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7" name="Flowchart: Stored Data 16" descr="A field with trees and a hill&#10;&#10;Description automatically generated">
            <a:extLst>
              <a:ext uri="{FF2B5EF4-FFF2-40B4-BE49-F238E27FC236}">
                <a16:creationId xmlns:a16="http://schemas.microsoft.com/office/drawing/2014/main" id="{04FAA0D0-7598-A2EE-277C-394C3C77F138}"/>
              </a:ext>
            </a:extLst>
          </p:cNvPr>
          <p:cNvSpPr/>
          <p:nvPr/>
        </p:nvSpPr>
        <p:spPr>
          <a:xfrm>
            <a:off x="5249575" y="3427880"/>
            <a:ext cx="1722005" cy="1722005"/>
          </a:xfrm>
          <a:prstGeom prst="flowChartOnlineStorage">
            <a:avLst/>
          </a:prstGeom>
          <a:blipFill>
            <a:blip r:embed="rId8"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8" name="Flowchart: Stored Data 17" descr="A pond with a tree in it&#10;&#10;Description automatically generated with medium confidence">
            <a:extLst>
              <a:ext uri="{FF2B5EF4-FFF2-40B4-BE49-F238E27FC236}">
                <a16:creationId xmlns:a16="http://schemas.microsoft.com/office/drawing/2014/main" id="{E7A039CB-D1FD-1BEC-C9BE-F25597860FA9}"/>
              </a:ext>
            </a:extLst>
          </p:cNvPr>
          <p:cNvSpPr/>
          <p:nvPr/>
        </p:nvSpPr>
        <p:spPr>
          <a:xfrm>
            <a:off x="2067926" y="3427880"/>
            <a:ext cx="1722005" cy="1722005"/>
          </a:xfrm>
          <a:prstGeom prst="flowChartOnlineStorage">
            <a:avLst/>
          </a:prstGeom>
          <a:blipFill>
            <a:blip r:embed="rId9"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9" name="Flowchart: Stored Data 18" descr="A field with snow and grass&#10;&#10;Description automatically generated">
            <a:extLst>
              <a:ext uri="{FF2B5EF4-FFF2-40B4-BE49-F238E27FC236}">
                <a16:creationId xmlns:a16="http://schemas.microsoft.com/office/drawing/2014/main" id="{4C3D91F9-AFD5-5729-071C-5C6F566A11C7}"/>
              </a:ext>
            </a:extLst>
          </p:cNvPr>
          <p:cNvSpPr/>
          <p:nvPr/>
        </p:nvSpPr>
        <p:spPr>
          <a:xfrm>
            <a:off x="9977188" y="3427880"/>
            <a:ext cx="1722005" cy="1722005"/>
          </a:xfrm>
          <a:prstGeom prst="flowChartOnlineStorage">
            <a:avLst/>
          </a:prstGeom>
          <a:blipFill>
            <a:blip r:embed="rId10" cstate="email">
              <a:extLst>
                <a:ext uri="{28A0092B-C50C-407E-A947-70E740481C1C}">
                  <a14:useLocalDpi xmlns:a14="http://schemas.microsoft.com/office/drawing/2010/main"/>
                </a:ext>
              </a:extLst>
            </a:blip>
            <a:srcRect/>
            <a:stretch>
              <a:fillRect/>
            </a:stretch>
          </a:blipFill>
          <a:ln>
            <a:noFill/>
          </a:ln>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1324337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33F94-32FD-FB20-4393-F8475CD3D8C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1F191B4-E809-76C7-D9CE-FB25769733F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326B8A42-7FC9-F556-9E52-40C96CDCC6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2C24F015-5D9A-CD72-97CD-9BCAC67073E7}"/>
              </a:ext>
            </a:extLst>
          </p:cNvPr>
          <p:cNvSpPr txBox="1">
            <a:spLocks/>
          </p:cNvSpPr>
          <p:nvPr/>
        </p:nvSpPr>
        <p:spPr>
          <a:xfrm>
            <a:off x="458795" y="951222"/>
            <a:ext cx="11395426"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US" sz="3400" cap="none" dirty="0">
                <a:solidFill>
                  <a:schemeClr val="tx1">
                    <a:lumMod val="75000"/>
                    <a:lumOff val="25000"/>
                  </a:schemeClr>
                </a:solidFill>
                <a:latin typeface="Gill Sans MT" panose="020B0502020104020203" pitchFamily="34" charset="0"/>
              </a:rPr>
              <a:t>In een notendop...</a:t>
            </a:r>
          </a:p>
        </p:txBody>
      </p:sp>
      <p:sp>
        <p:nvSpPr>
          <p:cNvPr id="8" name="TextBox 7">
            <a:extLst>
              <a:ext uri="{FF2B5EF4-FFF2-40B4-BE49-F238E27FC236}">
                <a16:creationId xmlns:a16="http://schemas.microsoft.com/office/drawing/2014/main" id="{9C8575CC-255D-47D5-A6B2-858F109D4BC3}"/>
              </a:ext>
            </a:extLst>
          </p:cNvPr>
          <p:cNvSpPr txBox="1"/>
          <p:nvPr/>
        </p:nvSpPr>
        <p:spPr>
          <a:xfrm>
            <a:off x="477845" y="2355522"/>
            <a:ext cx="4162334" cy="830997"/>
          </a:xfrm>
          <a:prstGeom prst="rect">
            <a:avLst/>
          </a:prstGeom>
          <a:noFill/>
        </p:spPr>
        <p:txBody>
          <a:bodyPr wrap="square">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r>
              <a:rPr lang="en-US" sz="1600" dirty="0"/>
              <a:t>Horizon-oproep: </a:t>
            </a:r>
            <a:r>
              <a:rPr lang="en-US" sz="1600" b="0" dirty="0"/>
              <a:t>Herintroductie van landschapselementen in intensieve landbouwgebieden (HORIZON-CL6-2024-BIODIV-01-7)</a:t>
            </a:r>
          </a:p>
        </p:txBody>
      </p:sp>
      <p:sp>
        <p:nvSpPr>
          <p:cNvPr id="20" name="TextBox 19">
            <a:extLst>
              <a:ext uri="{FF2B5EF4-FFF2-40B4-BE49-F238E27FC236}">
                <a16:creationId xmlns:a16="http://schemas.microsoft.com/office/drawing/2014/main" id="{E5620F09-9F25-4A20-B5AD-39A9A32F1BB1}"/>
              </a:ext>
            </a:extLst>
          </p:cNvPr>
          <p:cNvSpPr txBox="1"/>
          <p:nvPr/>
        </p:nvSpPr>
        <p:spPr>
          <a:xfrm>
            <a:off x="477845" y="4511037"/>
            <a:ext cx="4162334" cy="1323439"/>
          </a:xfrm>
          <a:prstGeom prst="rect">
            <a:avLst/>
          </a:prstGeom>
          <a:noFill/>
        </p:spPr>
        <p:txBody>
          <a:bodyPr wrap="square" rtlCol="0">
            <a:spAutoFit/>
          </a:bodyPr>
          <a:lstStyle/>
          <a:p>
            <a:pPr algn="just"/>
            <a:r>
              <a:rPr lang="en-US" sz="1600" b="1" dirty="0">
                <a:latin typeface="Gill Sans MT" panose="020B0502020104020203" pitchFamily="34" charset="0"/>
                <a:cs typeface="Times New Roman" panose="02020603050405020304" pitchFamily="18" charset="0"/>
              </a:rPr>
              <a:t>Duur</a:t>
            </a:r>
            <a:r>
              <a:rPr lang="en-US" sz="1600" dirty="0">
                <a:latin typeface="Gill Sans MT" panose="020B0502020104020203" pitchFamily="34" charset="0"/>
                <a:cs typeface="Times New Roman" panose="02020603050405020304" pitchFamily="18" charset="0"/>
              </a:rPr>
              <a:t>: 48 maanden (vanaf 1 januari 2025)</a:t>
            </a:r>
          </a:p>
          <a:p>
            <a:pPr algn="just"/>
            <a:endParaRPr lang="en-US" sz="1600" dirty="0">
              <a:latin typeface="Gill Sans MT" panose="020B0502020104020203" pitchFamily="34" charset="0"/>
              <a:cs typeface="Times New Roman" panose="02020603050405020304" pitchFamily="18" charset="0"/>
            </a:endParaRPr>
          </a:p>
          <a:p>
            <a:pPr algn="just"/>
            <a:r>
              <a:rPr lang="en-US" sz="1600" b="1" dirty="0">
                <a:latin typeface="Gill Sans MT" panose="020B0502020104020203" pitchFamily="34" charset="0"/>
                <a:cs typeface="Times New Roman" panose="02020603050405020304" pitchFamily="18" charset="0"/>
              </a:rPr>
              <a:t>Financiering</a:t>
            </a:r>
            <a:r>
              <a:rPr lang="en-US" sz="1600" dirty="0">
                <a:latin typeface="Gill Sans MT" panose="020B0502020104020203" pitchFamily="34" charset="0"/>
                <a:cs typeface="Times New Roman" panose="02020603050405020304" pitchFamily="18" charset="0"/>
              </a:rPr>
              <a:t>: 4.998.576 euro</a:t>
            </a:r>
          </a:p>
          <a:p>
            <a:pPr algn="just"/>
            <a:endParaRPr lang="en-US" sz="1600" dirty="0">
              <a:latin typeface="Gill Sans MT" panose="020B0502020104020203" pitchFamily="34" charset="0"/>
              <a:cs typeface="Times New Roman" panose="02020603050405020304" pitchFamily="18" charset="0"/>
            </a:endParaRPr>
          </a:p>
          <a:p>
            <a:pPr algn="just"/>
            <a:r>
              <a:rPr lang="en-US" sz="1600" b="1" dirty="0">
                <a:latin typeface="Gill Sans MT" panose="020B0502020104020203" pitchFamily="34" charset="0"/>
                <a:cs typeface="Times New Roman" panose="02020603050405020304" pitchFamily="18" charset="0"/>
              </a:rPr>
              <a:t>Deelnemers</a:t>
            </a:r>
            <a:r>
              <a:rPr lang="en-US" sz="1600" dirty="0">
                <a:latin typeface="Gill Sans MT" panose="020B0502020104020203" pitchFamily="34" charset="0"/>
                <a:cs typeface="Times New Roman" panose="02020603050405020304" pitchFamily="18" charset="0"/>
              </a:rPr>
              <a:t>: 13 instellingen uit 7 landen</a:t>
            </a:r>
          </a:p>
        </p:txBody>
      </p:sp>
      <p:sp>
        <p:nvSpPr>
          <p:cNvPr id="22" name="TextBox 21">
            <a:extLst>
              <a:ext uri="{FF2B5EF4-FFF2-40B4-BE49-F238E27FC236}">
                <a16:creationId xmlns:a16="http://schemas.microsoft.com/office/drawing/2014/main" id="{0BB3BC02-28C4-46CB-9AA6-2529523F80FC}"/>
              </a:ext>
            </a:extLst>
          </p:cNvPr>
          <p:cNvSpPr txBox="1"/>
          <p:nvPr/>
        </p:nvSpPr>
        <p:spPr>
          <a:xfrm>
            <a:off x="477844" y="3436797"/>
            <a:ext cx="4162334" cy="830997"/>
          </a:xfrm>
          <a:prstGeom prst="rect">
            <a:avLst/>
          </a:prstGeom>
          <a:noFill/>
        </p:spPr>
        <p:txBody>
          <a:bodyPr wrap="square">
            <a:spAutoFit/>
          </a:bodyPr>
          <a:lstStyle/>
          <a:p>
            <a:r>
              <a:rPr lang="en-US" sz="1600" b="1" dirty="0">
                <a:solidFill>
                  <a:srgbClr val="000000"/>
                </a:solidFill>
                <a:effectLst/>
                <a:latin typeface="Gill Sans MT" panose="020B0502020104020203" pitchFamily="34" charset="0"/>
                <a:ea typeface="Calibri" panose="020F0502020204030204" pitchFamily="34" charset="0"/>
                <a:cs typeface="Calibri" panose="020F0502020204030204" pitchFamily="34" charset="0"/>
              </a:rPr>
              <a:t>Focus van de oproep</a:t>
            </a:r>
            <a:r>
              <a:rPr lang="en-US" sz="1600" dirty="0">
                <a:solidFill>
                  <a:srgbClr val="000000"/>
                </a:solidFill>
                <a:effectLst/>
                <a:latin typeface="Gill Sans MT" panose="020B0502020104020203" pitchFamily="34" charset="0"/>
                <a:ea typeface="Calibri" panose="020F0502020204030204" pitchFamily="34" charset="0"/>
                <a:cs typeface="Calibri" panose="020F0502020204030204" pitchFamily="34" charset="0"/>
              </a:rPr>
              <a:t>: Onderzoek </a:t>
            </a:r>
            <a:r>
              <a:rPr lang="en-US" sz="1600" i="1" dirty="0">
                <a:effectLst/>
                <a:latin typeface="Gill Sans MT" panose="020B0502020104020203" pitchFamily="34" charset="0"/>
                <a:ea typeface="Calibri" panose="020F0502020204030204" pitchFamily="34" charset="0"/>
                <a:cs typeface="Calibri" panose="020F0502020204030204" pitchFamily="34" charset="0"/>
              </a:rPr>
              <a:t>naar "sleutelfactoren die kunnen leiden tot de herintroductie van landschapselementen in gebieden met intensieve landbouw</a:t>
            </a:r>
            <a:r>
              <a:rPr lang="en-US" sz="1600" dirty="0">
                <a:effectLst/>
                <a:latin typeface="Gill Sans MT" panose="020B0502020104020203" pitchFamily="34" charset="0"/>
                <a:ea typeface="Calibri" panose="020F0502020204030204" pitchFamily="34" charset="0"/>
                <a:cs typeface="Calibri" panose="020F0502020204030204" pitchFamily="34" charset="0"/>
              </a:rPr>
              <a:t>".</a:t>
            </a:r>
            <a:endParaRPr lang="en-US" sz="1600" dirty="0">
              <a:latin typeface="Gill Sans MT" panose="020B0502020104020203" pitchFamily="34" charset="0"/>
            </a:endParaRPr>
          </a:p>
        </p:txBody>
      </p:sp>
      <p:graphicFrame>
        <p:nvGraphicFramePr>
          <p:cNvPr id="24" name="Table 23">
            <a:extLst>
              <a:ext uri="{FF2B5EF4-FFF2-40B4-BE49-F238E27FC236}">
                <a16:creationId xmlns:a16="http://schemas.microsoft.com/office/drawing/2014/main" id="{67F1182C-F845-665A-5F9D-611EC6897692}"/>
              </a:ext>
            </a:extLst>
          </p:cNvPr>
          <p:cNvGraphicFramePr>
            <a:graphicFrameLocks noGrp="1"/>
          </p:cNvGraphicFramePr>
          <p:nvPr>
            <p:extLst>
              <p:ext uri="{D42A27DB-BD31-4B8C-83A1-F6EECF244321}">
                <p14:modId xmlns:p14="http://schemas.microsoft.com/office/powerpoint/2010/main" val="2339406118"/>
              </p:ext>
            </p:extLst>
          </p:nvPr>
        </p:nvGraphicFramePr>
        <p:xfrm>
          <a:off x="5726683" y="2355522"/>
          <a:ext cx="6132485" cy="3919261"/>
        </p:xfrm>
        <a:graphic>
          <a:graphicData uri="http://schemas.openxmlformats.org/drawingml/2006/table">
            <a:tbl>
              <a:tblPr>
                <a:tableStyleId>{5C22544A-7EE6-4342-B048-85BDC9FD1C3A}</a:tableStyleId>
              </a:tblPr>
              <a:tblGrid>
                <a:gridCol w="444872">
                  <a:extLst>
                    <a:ext uri="{9D8B030D-6E8A-4147-A177-3AD203B41FA5}">
                      <a16:colId xmlns:a16="http://schemas.microsoft.com/office/drawing/2014/main" val="1875602101"/>
                    </a:ext>
                  </a:extLst>
                </a:gridCol>
                <a:gridCol w="4610653">
                  <a:extLst>
                    <a:ext uri="{9D8B030D-6E8A-4147-A177-3AD203B41FA5}">
                      <a16:colId xmlns:a16="http://schemas.microsoft.com/office/drawing/2014/main" val="444222385"/>
                    </a:ext>
                  </a:extLst>
                </a:gridCol>
                <a:gridCol w="1076960">
                  <a:extLst>
                    <a:ext uri="{9D8B030D-6E8A-4147-A177-3AD203B41FA5}">
                      <a16:colId xmlns:a16="http://schemas.microsoft.com/office/drawing/2014/main" val="3043117308"/>
                    </a:ext>
                  </a:extLst>
                </a:gridCol>
              </a:tblGrid>
              <a:tr h="222149">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pPr algn="l"/>
                      <a:r>
                        <a:rPr lang="en-US" sz="1400" b="1" kern="1200" cap="none" baseline="0" dirty="0">
                          <a:solidFill>
                            <a:srgbClr val="000000"/>
                          </a:solidFill>
                          <a:latin typeface="Gill Sans MT" panose="020B0502020104020203" pitchFamily="34" charset="0"/>
                          <a:cs typeface="Calibri" panose="020F0502020204030204" pitchFamily="34" charset="0"/>
                        </a:rPr>
                        <a:t>Deelnemer /acroniem</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pPr algn="l">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Land</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4218006153"/>
                  </a:ext>
                </a:extLst>
              </a:tr>
              <a:tr h="219652">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1</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Vereniging Biopolis (BIOPOLIS)</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Portugal</a:t>
                      </a:r>
                    </a:p>
                  </a:txBody>
                  <a:tcPr marL="68580" marR="68580" marT="0" marB="0" anchor="ctr">
                    <a:noFill/>
                  </a:tcPr>
                </a:tc>
                <a:extLst>
                  <a:ext uri="{0D108BD9-81ED-4DB2-BD59-A6C34878D82A}">
                    <a16:rowId xmlns:a16="http://schemas.microsoft.com/office/drawing/2014/main" val="2519266224"/>
                  </a:ext>
                </a:extLst>
              </a:tr>
              <a:tr h="222149">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2</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Uitgeverij Pensoft (PENSOFT)</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Bulgarije</a:t>
                      </a:r>
                    </a:p>
                  </a:txBody>
                  <a:tcPr marL="68580" marR="68580" marT="0" marB="0" anchor="ctr">
                    <a:noFill/>
                  </a:tcPr>
                </a:tc>
                <a:extLst>
                  <a:ext uri="{0D108BD9-81ED-4DB2-BD59-A6C34878D82A}">
                    <a16:rowId xmlns:a16="http://schemas.microsoft.com/office/drawing/2014/main" val="201016944"/>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3</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Stichting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Wageningen Research (WR)</a:t>
                      </a:r>
                    </a:p>
                  </a:txBody>
                  <a:tcPr marL="68580" marR="68580" marT="0" marB="0" anchor="ctr">
                    <a:noFill/>
                  </a:tcPr>
                </a:tc>
                <a:tc>
                  <a:txBody>
                    <a:bodyPr/>
                    <a:lstStyle/>
                    <a:p>
                      <a:pPr algn="l">
                        <a:spcAft>
                          <a:spcPts val="0"/>
                        </a:spcAft>
                      </a:pPr>
                      <a:r>
                        <a:rPr lang="en-US" sz="1400" b="0" kern="1200" cap="none" baseline="0">
                          <a:solidFill>
                            <a:srgbClr val="000000"/>
                          </a:solidFill>
                          <a:latin typeface="Gill Sans MT" panose="020B0502020104020203" pitchFamily="34" charset="0"/>
                          <a:ea typeface="+mn-ea"/>
                          <a:cs typeface="Calibri" panose="020F0502020204030204" pitchFamily="34" charset="0"/>
                        </a:rPr>
                        <a:t>Nederland</a:t>
                      </a:r>
                    </a:p>
                  </a:txBody>
                  <a:tcPr marL="68580" marR="68580" marT="0" marB="0" anchor="ctr">
                    <a:noFill/>
                  </a:tcPr>
                </a:tc>
                <a:extLst>
                  <a:ext uri="{0D108BD9-81ED-4DB2-BD59-A6C34878D82A}">
                    <a16:rowId xmlns:a16="http://schemas.microsoft.com/office/drawing/2014/main" val="424099940"/>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4</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Hogskolan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I Halmstad (HU)</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Zweden</a:t>
                      </a:r>
                    </a:p>
                  </a:txBody>
                  <a:tcPr marL="68580" marR="68580" marT="0" marB="0" anchor="ctr">
                    <a:noFill/>
                  </a:tcPr>
                </a:tc>
                <a:extLst>
                  <a:ext uri="{0D108BD9-81ED-4DB2-BD59-A6C34878D82A}">
                    <a16:rowId xmlns:a16="http://schemas.microsoft.com/office/drawing/2014/main" val="3104103039"/>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5</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Europees Milieubureau (EEB)</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België</a:t>
                      </a:r>
                    </a:p>
                  </a:txBody>
                  <a:tcPr marL="68580" marR="68580" marT="0" marB="0" anchor="ctr">
                    <a:noFill/>
                  </a:tcPr>
                </a:tc>
                <a:extLst>
                  <a:ext uri="{0D108BD9-81ED-4DB2-BD59-A6C34878D82A}">
                    <a16:rowId xmlns:a16="http://schemas.microsoft.com/office/drawing/2014/main" val="2351083337"/>
                  </a:ext>
                </a:extLst>
              </a:tr>
              <a:tr h="439306">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6</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Eigen </a:t>
                      </a:r>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Vermogen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Van Het </a:t>
                      </a:r>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Instituut Voor Landbouw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 En </a:t>
                      </a:r>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Visserijonderzoek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(EV-ILVO)</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België</a:t>
                      </a:r>
                    </a:p>
                  </a:txBody>
                  <a:tcPr marL="68580" marR="68580" marT="0" marB="0" anchor="ctr">
                    <a:noFill/>
                  </a:tcPr>
                </a:tc>
                <a:extLst>
                  <a:ext uri="{0D108BD9-81ED-4DB2-BD59-A6C34878D82A}">
                    <a16:rowId xmlns:a16="http://schemas.microsoft.com/office/drawing/2014/main" val="2402471811"/>
                  </a:ext>
                </a:extLst>
              </a:tr>
              <a:tr h="289166">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7</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Vereniging voor territoriale en ecologische welvaart (STEP) </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Bulgarije</a:t>
                      </a:r>
                    </a:p>
                  </a:txBody>
                  <a:tcPr marL="68580" marR="68580" marT="0" marB="0" anchor="ctr">
                    <a:noFill/>
                  </a:tcPr>
                </a:tc>
                <a:extLst>
                  <a:ext uri="{0D108BD9-81ED-4DB2-BD59-A6C34878D82A}">
                    <a16:rowId xmlns:a16="http://schemas.microsoft.com/office/drawing/2014/main" val="2963866179"/>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8</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Instituut voor Europees Milieubeleid (IEEP) </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België</a:t>
                      </a:r>
                    </a:p>
                  </a:txBody>
                  <a:tcPr marL="68580" marR="68580" marT="0" marB="0" anchor="ctr">
                    <a:noFill/>
                  </a:tcPr>
                </a:tc>
                <a:extLst>
                  <a:ext uri="{0D108BD9-81ED-4DB2-BD59-A6C34878D82A}">
                    <a16:rowId xmlns:a16="http://schemas.microsoft.com/office/drawing/2014/main" val="53957786"/>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9</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Helsingin </a:t>
                      </a:r>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Yliopisto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(UH)</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Finland</a:t>
                      </a:r>
                    </a:p>
                  </a:txBody>
                  <a:tcPr marL="68580" marR="68580" marT="0" marB="0" anchor="ctr">
                    <a:noFill/>
                  </a:tcPr>
                </a:tc>
                <a:extLst>
                  <a:ext uri="{0D108BD9-81ED-4DB2-BD59-A6C34878D82A}">
                    <a16:rowId xmlns:a16="http://schemas.microsoft.com/office/drawing/2014/main" val="33764391"/>
                  </a:ext>
                </a:extLst>
              </a:tr>
              <a:tr h="439306">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10</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pPr>
                        <a:tabLst>
                          <a:tab pos="899160" algn="l"/>
                        </a:tabLs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Helmholtz - Zentrum für </a:t>
                      </a:r>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Umweltforschung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GMBH - UFZ (UFZ)</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Duitsland</a:t>
                      </a:r>
                    </a:p>
                  </a:txBody>
                  <a:tcPr marL="68580" marR="68580" marT="0" marB="0" anchor="ctr">
                    <a:noFill/>
                  </a:tcPr>
                </a:tc>
                <a:extLst>
                  <a:ext uri="{0D108BD9-81ED-4DB2-BD59-A6C34878D82A}">
                    <a16:rowId xmlns:a16="http://schemas.microsoft.com/office/drawing/2014/main" val="1677674253"/>
                  </a:ext>
                </a:extLst>
              </a:tr>
              <a:tr h="439306">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11</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pt-PT" sz="1400" b="0" kern="1200" cap="none" baseline="0" dirty="0">
                          <a:solidFill>
                            <a:srgbClr val="000000"/>
                          </a:solidFill>
                          <a:latin typeface="Gill Sans MT" panose="020B0502020104020203" pitchFamily="34" charset="0"/>
                          <a:ea typeface="+mn-ea"/>
                          <a:cs typeface="Calibri" panose="020F0502020204030204" pitchFamily="34" charset="0"/>
                        </a:rPr>
                        <a:t>EDIA - Empresa de Desenvolvimento e </a:t>
                      </a:r>
                      <a:r>
                        <a:rPr lang="pt-PT" sz="1400" b="0" kern="1200" cap="none" baseline="0" dirty="0" err="1">
                          <a:solidFill>
                            <a:srgbClr val="000000"/>
                          </a:solidFill>
                          <a:latin typeface="Gill Sans MT" panose="020B0502020104020203" pitchFamily="34" charset="0"/>
                          <a:ea typeface="+mn-ea"/>
                          <a:cs typeface="Calibri" panose="020F0502020204030204" pitchFamily="34" charset="0"/>
                        </a:rPr>
                        <a:t>Infra-Estruturas </a:t>
                      </a:r>
                      <a:r>
                        <a:rPr lang="pt-PT" sz="1400" b="0" kern="1200" cap="none" baseline="0" dirty="0">
                          <a:solidFill>
                            <a:srgbClr val="000000"/>
                          </a:solidFill>
                          <a:latin typeface="Gill Sans MT" panose="020B0502020104020203" pitchFamily="34" charset="0"/>
                          <a:ea typeface="+mn-ea"/>
                          <a:cs typeface="Calibri" panose="020F0502020204030204" pitchFamily="34" charset="0"/>
                        </a:rPr>
                        <a:t>do Alqueva S.A. (EDIA)</a:t>
                      </a:r>
                      <a:endParaRPr lang="en-US" sz="1400" b="0" kern="1200" cap="none" baseline="0" dirty="0">
                        <a:solidFill>
                          <a:srgbClr val="000000"/>
                        </a:solidFill>
                        <a:latin typeface="Gill Sans MT" panose="020B0502020104020203" pitchFamily="34" charset="0"/>
                        <a:ea typeface="+mn-ea"/>
                        <a:cs typeface="Calibri" panose="020F0502020204030204" pitchFamily="34" charset="0"/>
                      </a:endParaRP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Portugal</a:t>
                      </a:r>
                    </a:p>
                  </a:txBody>
                  <a:tcPr marL="68580" marR="68580" marT="0" marB="0" anchor="ctr">
                    <a:noFill/>
                  </a:tcPr>
                </a:tc>
                <a:extLst>
                  <a:ext uri="{0D108BD9-81ED-4DB2-BD59-A6C34878D82A}">
                    <a16:rowId xmlns:a16="http://schemas.microsoft.com/office/drawing/2014/main" val="916795779"/>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12</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err="1">
                          <a:solidFill>
                            <a:srgbClr val="000000"/>
                          </a:solidFill>
                          <a:latin typeface="Gill Sans MT" panose="020B0502020104020203" pitchFamily="34" charset="0"/>
                          <a:ea typeface="+mn-ea"/>
                          <a:cs typeface="Calibri" panose="020F0502020204030204" pitchFamily="34" charset="0"/>
                        </a:rPr>
                        <a:t>Universiteit van </a:t>
                      </a:r>
                      <a:r>
                        <a:rPr lang="en-US" sz="1400" b="0" kern="1200" cap="none" baseline="0" dirty="0">
                          <a:solidFill>
                            <a:srgbClr val="000000"/>
                          </a:solidFill>
                          <a:latin typeface="Gill Sans MT" panose="020B0502020104020203" pitchFamily="34" charset="0"/>
                          <a:ea typeface="+mn-ea"/>
                          <a:cs typeface="Calibri" panose="020F0502020204030204" pitchFamily="34" charset="0"/>
                        </a:rPr>
                        <a:t>Rostock (ROS)</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Duitsland</a:t>
                      </a:r>
                    </a:p>
                  </a:txBody>
                  <a:tcPr marL="68580" marR="68580" marT="0" marB="0" anchor="ctr">
                    <a:noFill/>
                  </a:tcPr>
                </a:tc>
                <a:extLst>
                  <a:ext uri="{0D108BD9-81ED-4DB2-BD59-A6C34878D82A}">
                    <a16:rowId xmlns:a16="http://schemas.microsoft.com/office/drawing/2014/main" val="1472340353"/>
                  </a:ext>
                </a:extLst>
              </a:tr>
              <a:tr h="235461">
                <a:tc>
                  <a:txBody>
                    <a:bodyPr/>
                    <a:lstStyle/>
                    <a:p>
                      <a:pPr algn="ctr">
                        <a:spcAft>
                          <a:spcPts val="0"/>
                        </a:spcAft>
                      </a:pPr>
                      <a:r>
                        <a:rPr lang="en-US" sz="1400" b="1" kern="1200" cap="none" baseline="0" dirty="0">
                          <a:solidFill>
                            <a:srgbClr val="000000"/>
                          </a:solidFill>
                          <a:latin typeface="Gill Sans MT" panose="020B0502020104020203" pitchFamily="34" charset="0"/>
                          <a:cs typeface="Calibri" panose="020F0502020204030204" pitchFamily="34" charset="0"/>
                        </a:rPr>
                        <a:t>13</a:t>
                      </a:r>
                      <a:endParaRPr lang="en-US" sz="1400" b="1" kern="1200" cap="none" baseline="0" dirty="0">
                        <a:solidFill>
                          <a:srgbClr val="000000"/>
                        </a:solidFill>
                        <a:latin typeface="Gill Sans MT" panose="020B0502020104020203" pitchFamily="34" charset="0"/>
                        <a:ea typeface="Calibri" panose="020F0502020204030204" pitchFamily="34" charset="0"/>
                        <a:cs typeface="Calibri" panose="020F0502020204030204" pitchFamily="34" charset="0"/>
                      </a:endParaRPr>
                    </a:p>
                  </a:txBody>
                  <a:tcPr marL="68580" marR="68580" marT="0" marB="0" anchor="ctr">
                    <a:solidFill>
                      <a:schemeClr val="bg1">
                        <a:lumMod val="85000"/>
                      </a:schemeClr>
                    </a:solidFill>
                  </a:tcPr>
                </a:tc>
                <a:tc>
                  <a:txBody>
                    <a:bodyPr/>
                    <a:lstStyle/>
                    <a:p>
                      <a:r>
                        <a:rPr lang="en-US" sz="1400" b="0" kern="1200" cap="none" baseline="0" dirty="0">
                          <a:solidFill>
                            <a:srgbClr val="000000"/>
                          </a:solidFill>
                          <a:latin typeface="Gill Sans MT" panose="020B0502020104020203" pitchFamily="34" charset="0"/>
                          <a:ea typeface="+mn-ea"/>
                          <a:cs typeface="Calibri" panose="020F0502020204030204" pitchFamily="34" charset="0"/>
                        </a:rPr>
                        <a:t>Fins milieu-instituut (SYKE)</a:t>
                      </a:r>
                    </a:p>
                  </a:txBody>
                  <a:tcPr marL="68580" marR="68580" marT="0" marB="0" anchor="ctr">
                    <a:noFill/>
                  </a:tcPr>
                </a:tc>
                <a:tc>
                  <a:txBody>
                    <a:bodyPr/>
                    <a:lstStyle/>
                    <a:p>
                      <a:pPr algn="l">
                        <a:spcAft>
                          <a:spcPts val="0"/>
                        </a:spcAft>
                      </a:pPr>
                      <a:r>
                        <a:rPr lang="en-US" sz="1400" b="0" kern="1200" cap="none" baseline="0" dirty="0">
                          <a:solidFill>
                            <a:srgbClr val="000000"/>
                          </a:solidFill>
                          <a:latin typeface="Gill Sans MT" panose="020B0502020104020203" pitchFamily="34" charset="0"/>
                          <a:ea typeface="+mn-ea"/>
                          <a:cs typeface="Calibri" panose="020F0502020204030204" pitchFamily="34" charset="0"/>
                        </a:rPr>
                        <a:t>Finland</a:t>
                      </a:r>
                    </a:p>
                  </a:txBody>
                  <a:tcPr marL="68580" marR="68580" marT="0" marB="0" anchor="ctr">
                    <a:noFill/>
                  </a:tcPr>
                </a:tc>
                <a:extLst>
                  <a:ext uri="{0D108BD9-81ED-4DB2-BD59-A6C34878D82A}">
                    <a16:rowId xmlns:a16="http://schemas.microsoft.com/office/drawing/2014/main" val="222763209"/>
                  </a:ext>
                </a:extLst>
              </a:tr>
            </a:tbl>
          </a:graphicData>
        </a:graphic>
      </p:graphicFrame>
      <p:pic>
        <p:nvPicPr>
          <p:cNvPr id="23" name="Picture 22" descr="A map of europe with different colored countries/regions">
            <a:extLst>
              <a:ext uri="{FF2B5EF4-FFF2-40B4-BE49-F238E27FC236}">
                <a16:creationId xmlns:a16="http://schemas.microsoft.com/office/drawing/2014/main" id="{9AB37796-F590-BD47-A01C-56AE06E6C33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421213" y="367025"/>
            <a:ext cx="1202036" cy="1808893"/>
          </a:xfrm>
          <a:prstGeom prst="rect">
            <a:avLst/>
          </a:prstGeom>
        </p:spPr>
      </p:pic>
      <p:cxnSp>
        <p:nvCxnSpPr>
          <p:cNvPr id="25" name="Straight Connector 24">
            <a:extLst>
              <a:ext uri="{FF2B5EF4-FFF2-40B4-BE49-F238E27FC236}">
                <a16:creationId xmlns:a16="http://schemas.microsoft.com/office/drawing/2014/main" id="{34DF4B47-390F-672A-3EE5-D00FB5AA7DC6}"/>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989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5005E-9799-1D16-C49B-67BEF89E29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AAEC164-BE0A-620C-8939-B1DA20CD054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C9AE31EC-6488-4AEA-8063-35BAD2D990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97F4C937-CABD-9D38-3644-B86551762B54}"/>
              </a:ext>
            </a:extLst>
          </p:cNvPr>
          <p:cNvSpPr txBox="1">
            <a:spLocks/>
          </p:cNvSpPr>
          <p:nvPr/>
        </p:nvSpPr>
        <p:spPr>
          <a:xfrm>
            <a:off x="458795" y="951222"/>
            <a:ext cx="11395426"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US" sz="3400" cap="none" dirty="0">
                <a:solidFill>
                  <a:schemeClr val="tx1">
                    <a:lumMod val="75000"/>
                    <a:lumOff val="25000"/>
                  </a:schemeClr>
                </a:solidFill>
                <a:latin typeface="Gill Sans MT" panose="020B0502020104020203" pitchFamily="34" charset="0"/>
              </a:rPr>
              <a:t>Wat zijn 'landschapselementen'?</a:t>
            </a:r>
          </a:p>
        </p:txBody>
      </p:sp>
      <p:sp>
        <p:nvSpPr>
          <p:cNvPr id="8" name="TextBox 7">
            <a:extLst>
              <a:ext uri="{FF2B5EF4-FFF2-40B4-BE49-F238E27FC236}">
                <a16:creationId xmlns:a16="http://schemas.microsoft.com/office/drawing/2014/main" id="{FCCB3AE0-4028-4FC0-981F-F1202BF4F393}"/>
              </a:ext>
            </a:extLst>
          </p:cNvPr>
          <p:cNvSpPr txBox="1"/>
          <p:nvPr/>
        </p:nvSpPr>
        <p:spPr>
          <a:xfrm>
            <a:off x="1443188" y="2351611"/>
            <a:ext cx="8945150" cy="3269741"/>
          </a:xfrm>
          <a:prstGeom prst="rect">
            <a:avLst/>
          </a:prstGeom>
          <a:noFill/>
        </p:spPr>
        <p:txBody>
          <a:bodyPr wrap="square">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pPr algn="just">
              <a:lnSpc>
                <a:spcPct val="150000"/>
              </a:lnSpc>
              <a:buClr>
                <a:srgbClr val="7A7E28"/>
              </a:buClr>
              <a:buFont typeface="Times New Roman" panose="02020603050405020304" pitchFamily="18" charset="0"/>
              <a:buChar char="●"/>
            </a:pPr>
            <a:r>
              <a:rPr lang="en-US" sz="2000" b="0" dirty="0">
                <a:cs typeface="Times New Roman" panose="02020603050405020304" pitchFamily="18" charset="0"/>
              </a:rPr>
              <a:t>Kleine fragmenten van niet-productieve natuurlijke of halfnatuurlijke vegetatie in agrarische landschappen die ecosysteemdiensten leveren en de biodiversiteit ondersteunen. </a:t>
            </a:r>
          </a:p>
          <a:p>
            <a:pPr algn="just">
              <a:lnSpc>
                <a:spcPct val="150000"/>
              </a:lnSpc>
              <a:buClr>
                <a:srgbClr val="7A7E28"/>
              </a:buClr>
              <a:buFont typeface="Times New Roman" panose="02020603050405020304" pitchFamily="18" charset="0"/>
              <a:buChar char="●"/>
            </a:pPr>
            <a:endParaRPr lang="en-US" sz="2000" b="0" dirty="0">
              <a:solidFill>
                <a:srgbClr val="000000"/>
              </a:solidFill>
              <a:effectLst/>
              <a:cs typeface="Times New Roman" panose="02020603050405020304" pitchFamily="18" charset="0"/>
            </a:endParaRPr>
          </a:p>
          <a:p>
            <a:pPr algn="just">
              <a:lnSpc>
                <a:spcPct val="150000"/>
              </a:lnSpc>
              <a:buClr>
                <a:srgbClr val="7A7E28"/>
              </a:buClr>
              <a:buFont typeface="Times New Roman" panose="02020603050405020304" pitchFamily="18" charset="0"/>
              <a:buChar char="●"/>
            </a:pPr>
            <a:r>
              <a:rPr lang="en-US" sz="2000" b="0" dirty="0">
                <a:solidFill>
                  <a:srgbClr val="000000"/>
                </a:solidFill>
                <a:effectLst/>
                <a:cs typeface="Times New Roman" panose="02020603050405020304" pitchFamily="18" charset="0"/>
              </a:rPr>
              <a:t>Voorbeelden zijn heggen, vijvers, sloten, niet-productieve bomen, akkerranden, terrasmuren, droge stenen of aarden wallen, al dan niet roulerende braak, individuele monumentale bomen en bronnen of historische kanaalnetwerken. </a:t>
            </a:r>
            <a:endParaRPr lang="en-US" sz="2000" b="0" dirty="0">
              <a:cs typeface="Times New Roman" panose="02020603050405020304" pitchFamily="18" charset="0"/>
            </a:endParaRPr>
          </a:p>
          <a:p>
            <a:pPr marL="342900" indent="-342900" algn="just">
              <a:lnSpc>
                <a:spcPct val="150000"/>
              </a:lnSpc>
              <a:buClr>
                <a:srgbClr val="7A7E28"/>
              </a:buClr>
              <a:buFont typeface="Times New Roman" panose="02020603050405020304" pitchFamily="18" charset="0"/>
              <a:buChar char="●"/>
            </a:pPr>
            <a:endParaRPr lang="en-US" sz="2000" b="0" i="0" u="none" strike="noStrike" baseline="0" dirty="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3A24389D-C233-0293-3AC7-52E389F43C20}"/>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786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64500-BF6F-F8E9-7F34-DB379BFC0CD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B3543E-6116-FC33-8074-BF3F3FD991C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47C5C25F-5DEA-948E-F11B-9070767503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6C96383A-008A-C020-B9C5-288718FCA694}"/>
              </a:ext>
            </a:extLst>
          </p:cNvPr>
          <p:cNvSpPr txBox="1">
            <a:spLocks/>
          </p:cNvSpPr>
          <p:nvPr/>
        </p:nvSpPr>
        <p:spPr>
          <a:xfrm>
            <a:off x="458795" y="951222"/>
            <a:ext cx="11392028"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US" sz="3400" cap="none" dirty="0">
                <a:solidFill>
                  <a:schemeClr val="tx1">
                    <a:lumMod val="75000"/>
                    <a:lumOff val="25000"/>
                  </a:schemeClr>
                </a:solidFill>
                <a:latin typeface="Gill Sans MT" panose="020B0502020104020203" pitchFamily="34" charset="0"/>
              </a:rPr>
              <a:t>De context en uitdagingen</a:t>
            </a:r>
          </a:p>
        </p:txBody>
      </p:sp>
      <p:sp>
        <p:nvSpPr>
          <p:cNvPr id="8" name="TextBox 7">
            <a:extLst>
              <a:ext uri="{FF2B5EF4-FFF2-40B4-BE49-F238E27FC236}">
                <a16:creationId xmlns:a16="http://schemas.microsoft.com/office/drawing/2014/main" id="{C04AB420-C2D6-A4B7-9A89-0BA562832517}"/>
              </a:ext>
            </a:extLst>
          </p:cNvPr>
          <p:cNvSpPr txBox="1"/>
          <p:nvPr/>
        </p:nvSpPr>
        <p:spPr>
          <a:xfrm>
            <a:off x="481654" y="2351611"/>
            <a:ext cx="11395425" cy="2923877"/>
          </a:xfrm>
          <a:prstGeom prst="rect">
            <a:avLst/>
          </a:prstGeom>
          <a:noFill/>
        </p:spPr>
        <p:txBody>
          <a:bodyPr wrap="square">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pPr algn="just">
              <a:spcAft>
                <a:spcPts val="1200"/>
              </a:spcAft>
              <a:buClr>
                <a:srgbClr val="7A7E28"/>
              </a:buClr>
              <a:buFont typeface="Times New Roman" panose="02020603050405020304" pitchFamily="18" charset="0"/>
              <a:buChar char="●"/>
            </a:pPr>
            <a:r>
              <a:rPr lang="en-US" b="0" i="1" dirty="0">
                <a:solidFill>
                  <a:srgbClr val="7A7E28"/>
                </a:solidFill>
              </a:rPr>
              <a:t>De intensivering van de landbouw </a:t>
            </a:r>
            <a:r>
              <a:rPr lang="en-US" b="0" i="0" u="none" strike="noStrike" baseline="0" dirty="0"/>
              <a:t>leidde tot de geleidelijke </a:t>
            </a:r>
            <a:r>
              <a:rPr lang="en-US" b="0" i="1" u="none" strike="noStrike" baseline="0" dirty="0"/>
              <a:t>verdwijning van landschapselementen (LF) </a:t>
            </a:r>
            <a:r>
              <a:rPr lang="en-US" b="0" i="1" dirty="0"/>
              <a:t>op</a:t>
            </a:r>
            <a:r>
              <a:rPr lang="en-US" b="0" i="1" u="none" strike="noStrike" baseline="0" dirty="0"/>
              <a:t> landbouwgrond;</a:t>
            </a:r>
          </a:p>
          <a:p>
            <a:pPr algn="just">
              <a:spcAft>
                <a:spcPts val="1200"/>
              </a:spcAft>
              <a:buClr>
                <a:srgbClr val="7A7E28"/>
              </a:buClr>
              <a:buFont typeface="Times New Roman" panose="02020603050405020304" pitchFamily="18" charset="0"/>
              <a:buChar char="●"/>
            </a:pPr>
            <a:r>
              <a:rPr lang="en-US" b="0" dirty="0"/>
              <a:t>De EU-biodiversiteitsstrategie voor 2030 is erop gericht om </a:t>
            </a:r>
            <a:r>
              <a:rPr lang="en-US" b="0" i="1" dirty="0">
                <a:solidFill>
                  <a:srgbClr val="7A7E28"/>
                </a:solidFill>
              </a:rPr>
              <a:t>de </a:t>
            </a:r>
            <a:r>
              <a:rPr lang="en-US" b="0" i="1" dirty="0" err="1">
                <a:solidFill>
                  <a:srgbClr val="7A7E28"/>
                </a:solidFill>
              </a:rPr>
              <a:t>aanwezigheid</a:t>
            </a:r>
            <a:r>
              <a:rPr lang="en-US" b="0" i="1" dirty="0">
                <a:solidFill>
                  <a:srgbClr val="7A7E28"/>
                </a:solidFill>
              </a:rPr>
              <a:t> van LF </a:t>
            </a:r>
            <a:r>
              <a:rPr lang="en-US" b="0" i="1" dirty="0"/>
              <a:t>te verhogen </a:t>
            </a:r>
            <a:r>
              <a:rPr lang="en-US" b="0" i="1" dirty="0">
                <a:solidFill>
                  <a:srgbClr val="7A7E28"/>
                </a:solidFill>
              </a:rPr>
              <a:t>tot 10% </a:t>
            </a:r>
            <a:r>
              <a:rPr lang="en-US" b="0" dirty="0"/>
              <a:t>van het landbouwareaal in de EU, ter ondersteuning van de biodiversiteit en de levering van ecosysteemdiensten:</a:t>
            </a:r>
          </a:p>
          <a:p>
            <a:pPr algn="just">
              <a:spcAft>
                <a:spcPts val="1200"/>
              </a:spcAft>
              <a:buClr>
                <a:srgbClr val="7A7E28"/>
              </a:buClr>
              <a:buFont typeface="Times New Roman" panose="02020603050405020304" pitchFamily="18" charset="0"/>
              <a:buChar char="●"/>
            </a:pPr>
            <a:r>
              <a:rPr lang="en-US" b="0" dirty="0"/>
              <a:t>De natuurherstelwet gebruikt het </a:t>
            </a:r>
            <a:r>
              <a:rPr lang="en-US" b="0" i="1" dirty="0">
                <a:solidFill>
                  <a:srgbClr val="7A7E28"/>
                </a:solidFill>
              </a:rPr>
              <a:t>'aandeel landbouwgrond met landschapselement met hoge diversiteit' </a:t>
            </a:r>
            <a:r>
              <a:rPr lang="en-US" b="0" dirty="0"/>
              <a:t>als indicator </a:t>
            </a:r>
            <a:r>
              <a:rPr lang="en-US" b="0" dirty="0" err="1"/>
              <a:t>voor</a:t>
            </a:r>
            <a:r>
              <a:rPr lang="en-US" b="0" dirty="0"/>
              <a:t> </a:t>
            </a:r>
            <a:r>
              <a:rPr lang="en-US" b="0" dirty="0" err="1"/>
              <a:t>herstel</a:t>
            </a:r>
            <a:r>
              <a:rPr lang="en-US" b="0" dirty="0"/>
              <a:t> van </a:t>
            </a:r>
            <a:r>
              <a:rPr lang="en-US" b="0" dirty="0" err="1"/>
              <a:t>landbouwecosystemen</a:t>
            </a:r>
            <a:r>
              <a:rPr lang="en-US" b="0" dirty="0"/>
              <a:t>;</a:t>
            </a:r>
          </a:p>
          <a:p>
            <a:pPr algn="just">
              <a:spcAft>
                <a:spcPts val="1200"/>
              </a:spcAft>
              <a:buClr>
                <a:srgbClr val="7A7E28"/>
              </a:buClr>
              <a:buFont typeface="Times New Roman" panose="02020603050405020304" pitchFamily="18" charset="0"/>
              <a:buChar char="●"/>
            </a:pPr>
            <a:r>
              <a:rPr lang="en-US" b="0" i="1" dirty="0">
                <a:solidFill>
                  <a:srgbClr val="7A7E28"/>
                </a:solidFill>
              </a:rPr>
              <a:t>Het in kaart brengen van de huidige LF bedekking is onvolledig</a:t>
            </a:r>
            <a:r>
              <a:rPr lang="en-US" b="0" dirty="0"/>
              <a:t>, evenals het begrip van de potentiële milieu-, productieve en economische voordelen die kunnen voortvloeien uit het herstellen van LF bedekking op intensieve landbouwgrond;</a:t>
            </a:r>
          </a:p>
          <a:p>
            <a:pPr algn="just">
              <a:buClr>
                <a:srgbClr val="7A7E28"/>
              </a:buClr>
              <a:buFont typeface="Times New Roman" panose="02020603050405020304" pitchFamily="18" charset="0"/>
              <a:buChar char="●"/>
            </a:pPr>
            <a:r>
              <a:rPr lang="en-US" b="0" dirty="0"/>
              <a:t>Ook is er </a:t>
            </a:r>
            <a:r>
              <a:rPr lang="en-US" b="0" i="1" dirty="0">
                <a:solidFill>
                  <a:srgbClr val="7A7E28"/>
                </a:solidFill>
              </a:rPr>
              <a:t>behoefte aan inzicht in de bestaande barrières voor de herintroductie van LF op landbouwgrond</a:t>
            </a:r>
            <a:r>
              <a:rPr lang="en-US" b="0" dirty="0"/>
              <a:t>.</a:t>
            </a:r>
          </a:p>
        </p:txBody>
      </p:sp>
      <p:cxnSp>
        <p:nvCxnSpPr>
          <p:cNvPr id="25" name="Straight Connector 24">
            <a:extLst>
              <a:ext uri="{FF2B5EF4-FFF2-40B4-BE49-F238E27FC236}">
                <a16:creationId xmlns:a16="http://schemas.microsoft.com/office/drawing/2014/main" id="{ADE88318-93D7-578E-698E-56853854F8ED}"/>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9EE8EDB-DF8A-B801-E3C5-DA9E369D9964}"/>
              </a:ext>
            </a:extLst>
          </p:cNvPr>
          <p:cNvSpPr txBox="1"/>
          <p:nvPr/>
        </p:nvSpPr>
        <p:spPr>
          <a:xfrm>
            <a:off x="485051" y="5584235"/>
            <a:ext cx="11392028" cy="707886"/>
          </a:xfrm>
          <a:prstGeom prst="rect">
            <a:avLst/>
          </a:prstGeom>
          <a:noFill/>
        </p:spPr>
        <p:txBody>
          <a:bodyPr wrap="square">
            <a:spAutoFit/>
          </a:bodyPr>
          <a:lstStyle/>
          <a:p>
            <a:pPr algn="ctr">
              <a:spcAft>
                <a:spcPts val="1200"/>
              </a:spcAft>
              <a:buClr>
                <a:srgbClr val="7A7E28"/>
              </a:buClr>
            </a:pPr>
            <a:r>
              <a:rPr lang="en-US" sz="2000" b="1" dirty="0">
                <a:latin typeface="Gill Sans MT" panose="020B0502020104020203" pitchFamily="34" charset="0"/>
              </a:rPr>
              <a:t>Belangrijkste uitdaging: </a:t>
            </a:r>
            <a:r>
              <a:rPr lang="en-US" sz="2000" b="0" dirty="0">
                <a:latin typeface="Gill Sans MT" panose="020B0502020104020203" pitchFamily="34" charset="0"/>
              </a:rPr>
              <a:t>gebruik maken van disciplines en in samenwerking met belangrijke actoren een gezamenlijke visie creëren voor LF in de context van intensieve landbouw.</a:t>
            </a:r>
          </a:p>
        </p:txBody>
      </p:sp>
      <p:sp>
        <p:nvSpPr>
          <p:cNvPr id="10" name="Isosceles Triangle 9">
            <a:extLst>
              <a:ext uri="{FF2B5EF4-FFF2-40B4-BE49-F238E27FC236}">
                <a16:creationId xmlns:a16="http://schemas.microsoft.com/office/drawing/2014/main" id="{34846CFA-C086-1C6B-5118-E26288774252}"/>
              </a:ext>
            </a:extLst>
          </p:cNvPr>
          <p:cNvSpPr/>
          <p:nvPr/>
        </p:nvSpPr>
        <p:spPr>
          <a:xfrm rot="10800000">
            <a:off x="5727008" y="5297719"/>
            <a:ext cx="904718" cy="228798"/>
          </a:xfrm>
          <a:prstGeom prst="triangle">
            <a:avLst/>
          </a:prstGeom>
          <a:solidFill>
            <a:srgbClr val="7A7E28"/>
          </a:solidFill>
          <a:ln>
            <a:solidFill>
              <a:srgbClr val="7A7E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9710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339D3-4622-22D6-8DD7-72DF3A6970A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36EA93-82AA-8273-6A4E-DDED35A375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8BA9BC9B-0460-D0D2-F46E-5DCB0BD2C8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835D15CA-1B98-DB37-70BA-82221599F427}"/>
              </a:ext>
            </a:extLst>
          </p:cNvPr>
          <p:cNvSpPr txBox="1">
            <a:spLocks/>
          </p:cNvSpPr>
          <p:nvPr/>
        </p:nvSpPr>
        <p:spPr>
          <a:xfrm>
            <a:off x="458795" y="951222"/>
            <a:ext cx="11395426"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GB" sz="3400" cap="none" dirty="0">
                <a:solidFill>
                  <a:schemeClr val="tx1">
                    <a:lumMod val="75000"/>
                    <a:lumOff val="25000"/>
                  </a:schemeClr>
                </a:solidFill>
                <a:latin typeface="Gill Sans MT" panose="020B0502020104020203" pitchFamily="34" charset="0"/>
              </a:rPr>
              <a:t>Doelstellingen</a:t>
            </a:r>
          </a:p>
        </p:txBody>
      </p:sp>
      <p:sp>
        <p:nvSpPr>
          <p:cNvPr id="8" name="TextBox 7">
            <a:extLst>
              <a:ext uri="{FF2B5EF4-FFF2-40B4-BE49-F238E27FC236}">
                <a16:creationId xmlns:a16="http://schemas.microsoft.com/office/drawing/2014/main" id="{E0D64961-940F-C754-B73E-D5521C43AF0C}"/>
              </a:ext>
            </a:extLst>
          </p:cNvPr>
          <p:cNvSpPr txBox="1"/>
          <p:nvPr/>
        </p:nvSpPr>
        <p:spPr>
          <a:xfrm>
            <a:off x="487076" y="2356449"/>
            <a:ext cx="5429536" cy="2246769"/>
          </a:xfrm>
          <a:prstGeom prst="rect">
            <a:avLst/>
          </a:prstGeom>
          <a:noFill/>
        </p:spPr>
        <p:txBody>
          <a:bodyPr wrap="square">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pPr algn="just">
              <a:buClr>
                <a:srgbClr val="7A7E28"/>
              </a:buClr>
            </a:pPr>
            <a:r>
              <a:rPr lang="en-GB" sz="2000" b="0" i="0" u="none" strike="noStrike" baseline="0" dirty="0"/>
              <a:t>De </a:t>
            </a:r>
            <a:r>
              <a:rPr lang="en-GB" sz="2000" i="1" u="none" strike="noStrike" baseline="0" dirty="0">
                <a:solidFill>
                  <a:srgbClr val="7A7E28"/>
                </a:solidFill>
              </a:rPr>
              <a:t>algemene doelstelling </a:t>
            </a:r>
            <a:r>
              <a:rPr lang="en-GB" sz="2000" b="0" i="0" u="none" strike="noStrike" baseline="0" dirty="0"/>
              <a:t>van LAFERIA is het identificeren van de sleutelfactoren die de herintroductie van landschapselementen (LF) kunnen bevorderen, waar nodig, in intensieve landbouwgebieden in Europa, en het ontwikkelen van strategieën om barrières te overwinnen voor het bereiken van de doelstelling van ten minste 10% van de landbouwgebieden met een hoge diversiteit aan LF. </a:t>
            </a:r>
          </a:p>
        </p:txBody>
      </p:sp>
      <p:cxnSp>
        <p:nvCxnSpPr>
          <p:cNvPr id="25" name="Straight Connector 24">
            <a:extLst>
              <a:ext uri="{FF2B5EF4-FFF2-40B4-BE49-F238E27FC236}">
                <a16:creationId xmlns:a16="http://schemas.microsoft.com/office/drawing/2014/main" id="{60CCBAB1-2C32-42F6-F106-4F03A9C1E4FC}"/>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8CFFF11-B90B-83E2-8AF5-59B01522AC3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523350" y="1918533"/>
            <a:ext cx="4848544" cy="4720061"/>
          </a:xfrm>
          <a:prstGeom prst="rect">
            <a:avLst/>
          </a:prstGeom>
        </p:spPr>
      </p:pic>
    </p:spTree>
    <p:extLst>
      <p:ext uri="{BB962C8B-B14F-4D97-AF65-F5344CB8AC3E}">
        <p14:creationId xmlns:p14="http://schemas.microsoft.com/office/powerpoint/2010/main" val="2086395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89647-D5E2-D74B-EAED-F9C5A04D372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7A820C5-68CF-9CBF-3862-0D01B3DC006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79A952FF-AF1A-0184-3752-78C965AC9E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B45DE808-8904-61EB-287E-6340A1636D9A}"/>
              </a:ext>
            </a:extLst>
          </p:cNvPr>
          <p:cNvSpPr txBox="1">
            <a:spLocks/>
          </p:cNvSpPr>
          <p:nvPr/>
        </p:nvSpPr>
        <p:spPr>
          <a:xfrm>
            <a:off x="458795" y="951222"/>
            <a:ext cx="11395108"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GB" sz="3400" cap="none" dirty="0">
                <a:solidFill>
                  <a:schemeClr val="tx1">
                    <a:lumMod val="75000"/>
                    <a:lumOff val="25000"/>
                  </a:schemeClr>
                </a:solidFill>
                <a:latin typeface="Gill Sans MT" panose="020B0502020104020203" pitchFamily="34" charset="0"/>
              </a:rPr>
              <a:t>Een focus op casestudies als leerplatform</a:t>
            </a:r>
          </a:p>
        </p:txBody>
      </p:sp>
      <p:cxnSp>
        <p:nvCxnSpPr>
          <p:cNvPr id="25" name="Straight Connector 24">
            <a:extLst>
              <a:ext uri="{FF2B5EF4-FFF2-40B4-BE49-F238E27FC236}">
                <a16:creationId xmlns:a16="http://schemas.microsoft.com/office/drawing/2014/main" id="{C7791306-C5AB-AF11-E245-060B562B3ECA}"/>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532CEB-F847-4601-9AFA-22DD12BE77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284" y="2926938"/>
            <a:ext cx="6420723" cy="3886656"/>
          </a:xfrm>
          <a:prstGeom prst="rect">
            <a:avLst/>
          </a:prstGeom>
        </p:spPr>
      </p:pic>
      <p:pic>
        <p:nvPicPr>
          <p:cNvPr id="7" name="Picture 6">
            <a:extLst>
              <a:ext uri="{FF2B5EF4-FFF2-40B4-BE49-F238E27FC236}">
                <a16:creationId xmlns:a16="http://schemas.microsoft.com/office/drawing/2014/main" id="{D5733FCD-747A-442D-91D2-E8E7E95DC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79389" y="1964571"/>
            <a:ext cx="6474513" cy="1036410"/>
          </a:xfrm>
          <a:prstGeom prst="rect">
            <a:avLst/>
          </a:prstGeom>
        </p:spPr>
      </p:pic>
      <p:sp>
        <p:nvSpPr>
          <p:cNvPr id="10" name="TextBox 9">
            <a:extLst>
              <a:ext uri="{FF2B5EF4-FFF2-40B4-BE49-F238E27FC236}">
                <a16:creationId xmlns:a16="http://schemas.microsoft.com/office/drawing/2014/main" id="{B21D8627-BFC0-13C3-DCC3-5B1628E138D5}"/>
              </a:ext>
            </a:extLst>
          </p:cNvPr>
          <p:cNvSpPr txBox="1"/>
          <p:nvPr/>
        </p:nvSpPr>
        <p:spPr>
          <a:xfrm>
            <a:off x="458794" y="1996314"/>
            <a:ext cx="4725765" cy="4355038"/>
          </a:xfrm>
          <a:prstGeom prst="rect">
            <a:avLst/>
          </a:prstGeom>
          <a:noFill/>
        </p:spPr>
        <p:txBody>
          <a:bodyPr wrap="square">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pPr>
              <a:spcAft>
                <a:spcPts val="1200"/>
              </a:spcAft>
              <a:buClr>
                <a:srgbClr val="7A7E28"/>
              </a:buClr>
            </a:pPr>
            <a:r>
              <a:rPr lang="en-GB" b="0" u="none" strike="noStrike" dirty="0">
                <a:solidFill>
                  <a:schemeClr val="tx1"/>
                </a:solidFill>
              </a:rPr>
              <a:t>Specifieke activiteiten die in de casestudies worden ondernomen zijn onder andere:</a:t>
            </a:r>
          </a:p>
          <a:p>
            <a:pPr marL="263525" indent="-263525">
              <a:spcAft>
                <a:spcPts val="600"/>
              </a:spcAft>
              <a:buClr>
                <a:srgbClr val="7A7E28"/>
              </a:buClr>
              <a:buAutoNum type="romanLcParenBoth"/>
            </a:pPr>
            <a:r>
              <a:rPr lang="en-GB" b="0" u="none" strike="noStrike" dirty="0">
                <a:solidFill>
                  <a:schemeClr val="tx1"/>
                </a:solidFill>
              </a:rPr>
              <a:t>informatie leveren over de biodiversiteit en de waarde van ecosysteemdiensten van LF in hun regio; </a:t>
            </a:r>
          </a:p>
          <a:p>
            <a:pPr marL="263525" indent="-263525">
              <a:spcAft>
                <a:spcPts val="600"/>
              </a:spcAft>
              <a:buClr>
                <a:srgbClr val="7A7E28"/>
              </a:buClr>
              <a:buAutoNum type="romanLcParenBoth"/>
            </a:pPr>
            <a:r>
              <a:rPr lang="en-GB" b="0" u="none" strike="noStrike" dirty="0">
                <a:solidFill>
                  <a:schemeClr val="tx1"/>
                </a:solidFill>
              </a:rPr>
              <a:t> inzicht in de perceptie van de waarde van LF </a:t>
            </a:r>
            <a:r>
              <a:rPr lang="en-GB" b="0" u="none" strike="noStrike" dirty="0" err="1">
                <a:solidFill>
                  <a:schemeClr val="tx1"/>
                </a:solidFill>
              </a:rPr>
              <a:t>bij</a:t>
            </a:r>
            <a:r>
              <a:rPr lang="en-GB" b="0" u="none" strike="noStrike" dirty="0">
                <a:solidFill>
                  <a:schemeClr val="tx1"/>
                </a:solidFill>
              </a:rPr>
              <a:t> </a:t>
            </a:r>
            <a:r>
              <a:rPr lang="en-GB" b="0" u="none" strike="noStrike" dirty="0" err="1">
                <a:solidFill>
                  <a:schemeClr val="tx1"/>
                </a:solidFill>
              </a:rPr>
              <a:t>betrokkenen</a:t>
            </a:r>
            <a:r>
              <a:rPr lang="en-GB" b="0" u="none" strike="noStrike" dirty="0">
                <a:solidFill>
                  <a:schemeClr val="tx1"/>
                </a:solidFill>
              </a:rPr>
              <a:t>; </a:t>
            </a:r>
          </a:p>
          <a:p>
            <a:pPr marL="263525" indent="-263525">
              <a:spcAft>
                <a:spcPts val="600"/>
              </a:spcAft>
              <a:buClr>
                <a:srgbClr val="7A7E28"/>
              </a:buClr>
              <a:buAutoNum type="romanLcParenBoth"/>
            </a:pPr>
            <a:r>
              <a:rPr lang="en-GB" b="0" u="none" strike="noStrike" dirty="0">
                <a:solidFill>
                  <a:schemeClr val="tx1"/>
                </a:solidFill>
              </a:rPr>
              <a:t> identificeren en begrijpen van barrières en factoren die de herintroductie en het beheer van LF mogelijk maken (inclusief het in kaart brengen van belanghebbenden); </a:t>
            </a:r>
          </a:p>
          <a:p>
            <a:pPr marL="263525" indent="-263525">
              <a:spcAft>
                <a:spcPts val="600"/>
              </a:spcAft>
              <a:buClr>
                <a:srgbClr val="7A7E28"/>
              </a:buClr>
              <a:buAutoNum type="romanLcParenBoth"/>
            </a:pPr>
            <a:r>
              <a:rPr lang="en-GB" b="0" u="none" strike="noStrike" dirty="0">
                <a:solidFill>
                  <a:schemeClr val="tx1"/>
                </a:solidFill>
              </a:rPr>
              <a:t> het verkennen en ontwikkelen van bedrijfsmodellen om voordelen te genereren voor deelnemende actoren;</a:t>
            </a:r>
          </a:p>
        </p:txBody>
      </p:sp>
    </p:spTree>
    <p:extLst>
      <p:ext uri="{BB962C8B-B14F-4D97-AF65-F5344CB8AC3E}">
        <p14:creationId xmlns:p14="http://schemas.microsoft.com/office/powerpoint/2010/main" val="62909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C3883-3E9F-136F-ADFE-57D6A4A720E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0156395-EB0D-63CB-FCB3-89CEEFF8DDA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C80ACC42-FED3-386A-1BC6-CC2E008D10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5721B0BC-6AFC-A780-3B2B-C8DA3E091A0C}"/>
              </a:ext>
            </a:extLst>
          </p:cNvPr>
          <p:cNvSpPr txBox="1">
            <a:spLocks/>
          </p:cNvSpPr>
          <p:nvPr/>
        </p:nvSpPr>
        <p:spPr>
          <a:xfrm>
            <a:off x="458795" y="951222"/>
            <a:ext cx="11414886"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GB" sz="3400" cap="none" dirty="0">
                <a:solidFill>
                  <a:schemeClr val="tx1">
                    <a:lumMod val="75000"/>
                    <a:lumOff val="25000"/>
                  </a:schemeClr>
                </a:solidFill>
                <a:latin typeface="Gill Sans MT" panose="020B0502020104020203" pitchFamily="34" charset="0"/>
              </a:rPr>
              <a:t>Belangrijkste verwachte resultaten</a:t>
            </a:r>
          </a:p>
        </p:txBody>
      </p:sp>
      <p:cxnSp>
        <p:nvCxnSpPr>
          <p:cNvPr id="25" name="Straight Connector 24">
            <a:extLst>
              <a:ext uri="{FF2B5EF4-FFF2-40B4-BE49-F238E27FC236}">
                <a16:creationId xmlns:a16="http://schemas.microsoft.com/office/drawing/2014/main" id="{75EF596B-54D7-9361-5E6D-0352E2A2A7FB}"/>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D3BA568-DC22-508F-42B3-E2260C1F6FFF}"/>
              </a:ext>
            </a:extLst>
          </p:cNvPr>
          <p:cNvSpPr txBox="1"/>
          <p:nvPr/>
        </p:nvSpPr>
        <p:spPr>
          <a:xfrm>
            <a:off x="481655" y="2277842"/>
            <a:ext cx="11392026" cy="4185761"/>
          </a:xfrm>
          <a:prstGeom prst="rect">
            <a:avLst/>
          </a:prstGeom>
          <a:noFill/>
        </p:spPr>
        <p:txBody>
          <a:bodyPr wrap="square" numCol="2">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pPr>
              <a:spcAft>
                <a:spcPts val="1200"/>
              </a:spcAft>
              <a:buClr>
                <a:srgbClr val="7A7E28"/>
              </a:buClr>
              <a:buFont typeface="Times New Roman" panose="02020603050405020304" pitchFamily="18" charset="0"/>
              <a:buChar char="●"/>
            </a:pPr>
            <a:r>
              <a:rPr lang="en-US" b="0" dirty="0"/>
              <a:t>Nieuwe informatie over </a:t>
            </a:r>
            <a:r>
              <a:rPr lang="en-US" b="0" dirty="0">
                <a:solidFill>
                  <a:srgbClr val="7A7E28"/>
                </a:solidFill>
              </a:rPr>
              <a:t>LF-</a:t>
            </a:r>
            <a:r>
              <a:rPr lang="en-US" b="0" dirty="0" err="1">
                <a:solidFill>
                  <a:srgbClr val="7A7E28"/>
                </a:solidFill>
              </a:rPr>
              <a:t>aandeel</a:t>
            </a:r>
            <a:r>
              <a:rPr lang="en-US" b="0" dirty="0">
                <a:solidFill>
                  <a:srgbClr val="7A7E28"/>
                </a:solidFill>
              </a:rPr>
              <a:t> </a:t>
            </a:r>
            <a:r>
              <a:rPr lang="en-US" b="0" dirty="0"/>
              <a:t>in verschillende landbouwsystemen en -schalen in de EU;</a:t>
            </a:r>
          </a:p>
          <a:p>
            <a:pPr>
              <a:spcAft>
                <a:spcPts val="1200"/>
              </a:spcAft>
              <a:buClr>
                <a:srgbClr val="7A7E28"/>
              </a:buClr>
              <a:buFont typeface="Times New Roman" panose="02020603050405020304" pitchFamily="18" charset="0"/>
              <a:buChar char="●"/>
            </a:pPr>
            <a:r>
              <a:rPr lang="en-US" b="0" dirty="0"/>
              <a:t>Beoordeling van </a:t>
            </a:r>
            <a:r>
              <a:rPr lang="en-US" b="0" dirty="0">
                <a:solidFill>
                  <a:srgbClr val="7A7E28"/>
                </a:solidFill>
              </a:rPr>
              <a:t>het LF-potentieel </a:t>
            </a:r>
            <a:r>
              <a:rPr lang="en-US" b="0" dirty="0"/>
              <a:t>voor biodiversiteit, ecosysteemdiensten en ecologische connectiviteit;</a:t>
            </a:r>
          </a:p>
          <a:p>
            <a:pPr>
              <a:spcAft>
                <a:spcPts val="1200"/>
              </a:spcAft>
              <a:buClr>
                <a:srgbClr val="7A7E28"/>
              </a:buClr>
              <a:buFont typeface="Times New Roman" panose="02020603050405020304" pitchFamily="18" charset="0"/>
              <a:buChar char="●"/>
            </a:pPr>
            <a:r>
              <a:rPr lang="en-US" b="0" dirty="0"/>
              <a:t>Nieuwe informatie over </a:t>
            </a:r>
            <a:r>
              <a:rPr lang="en-US" b="0" dirty="0">
                <a:solidFill>
                  <a:srgbClr val="7A7E28"/>
                </a:solidFill>
              </a:rPr>
              <a:t>de impact van LF </a:t>
            </a:r>
            <a:r>
              <a:rPr lang="en-US" b="0" dirty="0">
                <a:solidFill>
                  <a:schemeClr val="tx1"/>
                </a:solidFill>
              </a:rPr>
              <a:t>(kosten en baten) </a:t>
            </a:r>
            <a:r>
              <a:rPr lang="en-US" b="0" dirty="0"/>
              <a:t>op de landbouweconomie en bedrijfsmodellen;</a:t>
            </a:r>
          </a:p>
          <a:p>
            <a:pPr>
              <a:spcAft>
                <a:spcPts val="1200"/>
              </a:spcAft>
              <a:buClr>
                <a:srgbClr val="7A7E28"/>
              </a:buClr>
              <a:buFont typeface="Times New Roman" panose="02020603050405020304" pitchFamily="18" charset="0"/>
              <a:buChar char="●"/>
            </a:pPr>
            <a:r>
              <a:rPr lang="en-US" b="0" dirty="0"/>
              <a:t>Beter </a:t>
            </a:r>
            <a:r>
              <a:rPr lang="en-US" b="0" dirty="0">
                <a:solidFill>
                  <a:srgbClr val="7A7E28"/>
                </a:solidFill>
              </a:rPr>
              <a:t>begrip </a:t>
            </a:r>
            <a:r>
              <a:rPr lang="en-US" b="0" dirty="0"/>
              <a:t>van </a:t>
            </a:r>
            <a:r>
              <a:rPr lang="en-US" b="0" dirty="0">
                <a:solidFill>
                  <a:srgbClr val="7A7E28"/>
                </a:solidFill>
              </a:rPr>
              <a:t>de percepties </a:t>
            </a:r>
            <a:r>
              <a:rPr lang="en-US" b="0" dirty="0"/>
              <a:t>en </a:t>
            </a:r>
            <a:r>
              <a:rPr lang="en-US" b="0" dirty="0">
                <a:solidFill>
                  <a:srgbClr val="7A7E28"/>
                </a:solidFill>
              </a:rPr>
              <a:t>drijfveren </a:t>
            </a:r>
            <a:r>
              <a:rPr lang="en-US" b="0" dirty="0"/>
              <a:t>van, en </a:t>
            </a:r>
            <a:r>
              <a:rPr lang="en-US" b="0" dirty="0">
                <a:solidFill>
                  <a:srgbClr val="7A7E28"/>
                </a:solidFill>
              </a:rPr>
              <a:t>barrières </a:t>
            </a:r>
            <a:r>
              <a:rPr lang="en-US" b="0" dirty="0"/>
              <a:t>voor, de herintroductie van LF;</a:t>
            </a:r>
          </a:p>
          <a:p>
            <a:pPr>
              <a:spcAft>
                <a:spcPts val="1200"/>
              </a:spcAft>
              <a:buClr>
                <a:srgbClr val="7A7E28"/>
              </a:buClr>
              <a:buFont typeface="Times New Roman" panose="02020603050405020304" pitchFamily="18" charset="0"/>
              <a:buChar char="●"/>
            </a:pPr>
            <a:r>
              <a:rPr lang="en-US" b="0" dirty="0">
                <a:solidFill>
                  <a:srgbClr val="7A7E28"/>
                </a:solidFill>
              </a:rPr>
              <a:t>Aanbevelingen </a:t>
            </a:r>
            <a:r>
              <a:rPr lang="en-US" b="0" dirty="0"/>
              <a:t>om </a:t>
            </a:r>
            <a:r>
              <a:rPr lang="en-US" b="0" dirty="0">
                <a:solidFill>
                  <a:srgbClr val="7A7E28"/>
                </a:solidFill>
              </a:rPr>
              <a:t>beleid </a:t>
            </a:r>
            <a:r>
              <a:rPr lang="en-US" b="0" dirty="0"/>
              <a:t>en marktinstrumenten gericht op LF te verbeteren; </a:t>
            </a:r>
          </a:p>
          <a:p>
            <a:pPr>
              <a:spcAft>
                <a:spcPts val="1200"/>
              </a:spcAft>
              <a:buClr>
                <a:srgbClr val="7A7E28"/>
              </a:buClr>
              <a:buFont typeface="Times New Roman" panose="02020603050405020304" pitchFamily="18" charset="0"/>
              <a:buChar char="●"/>
            </a:pPr>
            <a:r>
              <a:rPr lang="en-US" b="0" dirty="0"/>
              <a:t>Beter </a:t>
            </a:r>
            <a:r>
              <a:rPr lang="en-US" b="0" dirty="0">
                <a:solidFill>
                  <a:srgbClr val="7A7E28"/>
                </a:solidFill>
              </a:rPr>
              <a:t>bewustzijn </a:t>
            </a:r>
            <a:r>
              <a:rPr lang="en-US" b="0" dirty="0"/>
              <a:t>bij belanghebbenden en de bredere samenleving over het </a:t>
            </a:r>
            <a:r>
              <a:rPr lang="en-US" b="0" dirty="0">
                <a:solidFill>
                  <a:srgbClr val="7A7E28"/>
                </a:solidFill>
              </a:rPr>
              <a:t>belang en de voordelen van LF</a:t>
            </a:r>
            <a:r>
              <a:rPr lang="en-US" b="0" dirty="0"/>
              <a:t>;</a:t>
            </a:r>
          </a:p>
          <a:p>
            <a:pPr>
              <a:spcAft>
                <a:spcPts val="1200"/>
              </a:spcAft>
              <a:buClr>
                <a:srgbClr val="7A7E28"/>
              </a:buClr>
              <a:buFont typeface="Times New Roman" panose="02020603050405020304" pitchFamily="18" charset="0"/>
              <a:buChar char="●"/>
            </a:pPr>
            <a:r>
              <a:rPr lang="en-US" b="0" dirty="0"/>
              <a:t>Identificatie van </a:t>
            </a:r>
            <a:r>
              <a:rPr lang="en-US" b="0" dirty="0">
                <a:solidFill>
                  <a:srgbClr val="7A7E28"/>
                </a:solidFill>
              </a:rPr>
              <a:t>prioritaire landbouwsystemen en regio's voor herintroductie van LF</a:t>
            </a:r>
            <a:r>
              <a:rPr lang="en-US" b="0" dirty="0"/>
              <a:t>;</a:t>
            </a:r>
          </a:p>
          <a:p>
            <a:pPr>
              <a:spcAft>
                <a:spcPts val="1200"/>
              </a:spcAft>
              <a:buClr>
                <a:srgbClr val="7A7E28"/>
              </a:buClr>
              <a:buFont typeface="Times New Roman" panose="02020603050405020304" pitchFamily="18" charset="0"/>
              <a:buChar char="●"/>
            </a:pPr>
            <a:r>
              <a:rPr lang="en-US" b="0" dirty="0"/>
              <a:t>Meer kennis </a:t>
            </a:r>
            <a:r>
              <a:rPr lang="en-US" b="0" dirty="0">
                <a:solidFill>
                  <a:srgbClr val="7A7E28"/>
                </a:solidFill>
              </a:rPr>
              <a:t>(beste praktijken) </a:t>
            </a:r>
            <a:r>
              <a:rPr lang="en-US" b="0" dirty="0"/>
              <a:t>bij boeren en andere belanghebbenden om </a:t>
            </a:r>
            <a:r>
              <a:rPr lang="en-US" b="0" dirty="0">
                <a:solidFill>
                  <a:srgbClr val="7A7E28"/>
                </a:solidFill>
              </a:rPr>
              <a:t>LF opnieuw in te voeren en te beheren</a:t>
            </a:r>
            <a:r>
              <a:rPr lang="en-US" b="0" dirty="0"/>
              <a:t>;</a:t>
            </a:r>
          </a:p>
          <a:p>
            <a:pPr>
              <a:spcAft>
                <a:spcPts val="1200"/>
              </a:spcAft>
              <a:buClr>
                <a:srgbClr val="7A7E28"/>
              </a:buClr>
              <a:buFont typeface="Times New Roman" panose="02020603050405020304" pitchFamily="18" charset="0"/>
              <a:buChar char="●"/>
            </a:pPr>
            <a:r>
              <a:rPr lang="en-US" b="0" dirty="0"/>
              <a:t>Een </a:t>
            </a:r>
            <a:r>
              <a:rPr lang="en-US" b="0" dirty="0">
                <a:solidFill>
                  <a:srgbClr val="7A7E28"/>
                </a:solidFill>
              </a:rPr>
              <a:t>visie </a:t>
            </a:r>
            <a:r>
              <a:rPr lang="en-US" b="0" dirty="0"/>
              <a:t>voor plattelandsgebieden gericht op het herstel van LF, routes om dit te bereiken en </a:t>
            </a:r>
            <a:r>
              <a:rPr lang="en-US" b="0" dirty="0">
                <a:solidFill>
                  <a:srgbClr val="7A7E28"/>
                </a:solidFill>
              </a:rPr>
              <a:t>fundamenten </a:t>
            </a:r>
            <a:r>
              <a:rPr lang="en-US" b="0" dirty="0"/>
              <a:t>voor demonstratieprojecten;</a:t>
            </a:r>
          </a:p>
          <a:p>
            <a:pPr>
              <a:spcAft>
                <a:spcPts val="1200"/>
              </a:spcAft>
              <a:buClr>
                <a:srgbClr val="7A7E28"/>
              </a:buClr>
              <a:buFont typeface="Times New Roman" panose="02020603050405020304" pitchFamily="18" charset="0"/>
              <a:buChar char="●"/>
            </a:pPr>
            <a:r>
              <a:rPr lang="en-US" b="0" dirty="0">
                <a:solidFill>
                  <a:srgbClr val="7A7E28"/>
                </a:solidFill>
              </a:rPr>
              <a:t>Training </a:t>
            </a:r>
            <a:r>
              <a:rPr lang="en-US" b="0" dirty="0"/>
              <a:t>van ten minste 15 BSc- en MSc-studenten, PhD- en Postdoc-onderzoekers;</a:t>
            </a:r>
          </a:p>
          <a:p>
            <a:pPr>
              <a:buClr>
                <a:srgbClr val="7A7E28"/>
              </a:buClr>
              <a:buFont typeface="Times New Roman" panose="02020603050405020304" pitchFamily="18" charset="0"/>
              <a:buChar char="●"/>
            </a:pPr>
            <a:r>
              <a:rPr lang="en-US" b="0" dirty="0"/>
              <a:t>Ten minste 30 wetenschappelijke </a:t>
            </a:r>
            <a:r>
              <a:rPr lang="en-US" b="0" dirty="0">
                <a:solidFill>
                  <a:srgbClr val="7A7E28"/>
                </a:solidFill>
              </a:rPr>
              <a:t>publicaties </a:t>
            </a:r>
            <a:r>
              <a:rPr lang="en-US" b="0" dirty="0"/>
              <a:t>die bijdragen aan de vooruitgang van de </a:t>
            </a:r>
            <a:r>
              <a:rPr lang="en-US" b="0" dirty="0" err="1"/>
              <a:t>wetenschap</a:t>
            </a:r>
            <a:r>
              <a:rPr lang="en-US" b="0" dirty="0"/>
              <a:t>.</a:t>
            </a:r>
          </a:p>
        </p:txBody>
      </p:sp>
    </p:spTree>
    <p:extLst>
      <p:ext uri="{BB962C8B-B14F-4D97-AF65-F5344CB8AC3E}">
        <p14:creationId xmlns:p14="http://schemas.microsoft.com/office/powerpoint/2010/main" val="203857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82060-0748-8C0C-6FCE-6130F98A86B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AF59934-394F-5656-AAE4-5A1719A1486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95C46EE5-CC43-3262-9EDA-31A824B069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E788B876-2120-8FD2-A03A-D8B088407E28}"/>
              </a:ext>
            </a:extLst>
          </p:cNvPr>
          <p:cNvSpPr txBox="1">
            <a:spLocks/>
          </p:cNvSpPr>
          <p:nvPr/>
        </p:nvSpPr>
        <p:spPr>
          <a:xfrm>
            <a:off x="458794" y="951222"/>
            <a:ext cx="11392027"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GB" sz="3400" cap="none" dirty="0">
                <a:solidFill>
                  <a:schemeClr val="tx1">
                    <a:lumMod val="75000"/>
                    <a:lumOff val="25000"/>
                  </a:schemeClr>
                </a:solidFill>
                <a:latin typeface="Gill Sans MT" panose="020B0502020104020203" pitchFamily="34" charset="0"/>
              </a:rPr>
              <a:t>Belangrijkste verwachte gevolgen op langere termijn</a:t>
            </a:r>
          </a:p>
        </p:txBody>
      </p:sp>
      <p:cxnSp>
        <p:nvCxnSpPr>
          <p:cNvPr id="25" name="Straight Connector 24">
            <a:extLst>
              <a:ext uri="{FF2B5EF4-FFF2-40B4-BE49-F238E27FC236}">
                <a16:creationId xmlns:a16="http://schemas.microsoft.com/office/drawing/2014/main" id="{EA8B05D2-0ADA-2CE3-21F3-C0E76B760D75}"/>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043BA0D-0CC1-15BE-0804-5A74CA6C63CB}"/>
              </a:ext>
            </a:extLst>
          </p:cNvPr>
          <p:cNvSpPr txBox="1"/>
          <p:nvPr/>
        </p:nvSpPr>
        <p:spPr>
          <a:xfrm>
            <a:off x="481656" y="2269994"/>
            <a:ext cx="11392026" cy="5016758"/>
          </a:xfrm>
          <a:prstGeom prst="rect">
            <a:avLst/>
          </a:prstGeom>
          <a:noFill/>
        </p:spPr>
        <p:txBody>
          <a:bodyPr wrap="square" numCol="2">
            <a:spAutoFit/>
          </a:bodyPr>
          <a:lstStyle>
            <a:defPPr>
              <a:defRPr lang="en-US"/>
            </a:defPPr>
            <a:lvl1pPr>
              <a:defRPr b="1">
                <a:solidFill>
                  <a:srgbClr val="000000"/>
                </a:solidFill>
                <a:latin typeface="Gill Sans MT" panose="020B0502020104020203" pitchFamily="34" charset="0"/>
                <a:ea typeface="Calibri" panose="020F0502020204030204" pitchFamily="34" charset="0"/>
                <a:cs typeface="Calibri" panose="020F0502020204030204" pitchFamily="34" charset="0"/>
              </a:defRPr>
            </a:lvl1pPr>
          </a:lstStyle>
          <a:p>
            <a:pPr>
              <a:spcAft>
                <a:spcPts val="1200"/>
              </a:spcAft>
              <a:buClr>
                <a:srgbClr val="7A7E28"/>
              </a:buClr>
              <a:buFont typeface="Times New Roman" panose="02020603050405020304" pitchFamily="18" charset="0"/>
              <a:buChar char="●"/>
            </a:pPr>
            <a:r>
              <a:rPr lang="en-US" b="0" dirty="0">
                <a:solidFill>
                  <a:srgbClr val="7A7E28"/>
                </a:solidFill>
              </a:rPr>
              <a:t>De strategische doelen </a:t>
            </a:r>
            <a:r>
              <a:rPr lang="en-US" b="0" dirty="0"/>
              <a:t>van de herintroductie van LF </a:t>
            </a:r>
            <a:r>
              <a:rPr lang="en-US" b="0" dirty="0">
                <a:solidFill>
                  <a:srgbClr val="7A7E28"/>
                </a:solidFill>
              </a:rPr>
              <a:t>worden erkend </a:t>
            </a:r>
            <a:r>
              <a:rPr lang="en-US" b="0" dirty="0"/>
              <a:t>door landbouwagentschappen in ten minste </a:t>
            </a:r>
            <a:r>
              <a:rPr lang="en-US" b="0" dirty="0">
                <a:solidFill>
                  <a:srgbClr val="7A7E28"/>
                </a:solidFill>
              </a:rPr>
              <a:t>7 EU-landen</a:t>
            </a:r>
            <a:r>
              <a:rPr lang="en-US" b="0" dirty="0"/>
              <a:t>;</a:t>
            </a:r>
          </a:p>
          <a:p>
            <a:pPr>
              <a:spcAft>
                <a:spcPts val="1200"/>
              </a:spcAft>
              <a:buClr>
                <a:srgbClr val="7A7E28"/>
              </a:buClr>
              <a:buFont typeface="Times New Roman" panose="02020603050405020304" pitchFamily="18" charset="0"/>
              <a:buChar char="●"/>
            </a:pPr>
            <a:r>
              <a:rPr lang="en-US" b="0" dirty="0">
                <a:solidFill>
                  <a:srgbClr val="7A7E28"/>
                </a:solidFill>
              </a:rPr>
              <a:t>Landbouwpraktijken en maatregelen </a:t>
            </a:r>
            <a:r>
              <a:rPr lang="en-US" b="0" dirty="0"/>
              <a:t>gericht op LF-herintroducties worden </a:t>
            </a:r>
            <a:r>
              <a:rPr lang="en-US" b="0" dirty="0">
                <a:solidFill>
                  <a:srgbClr val="7A7E28"/>
                </a:solidFill>
              </a:rPr>
              <a:t>geïmplementeerd </a:t>
            </a:r>
            <a:r>
              <a:rPr lang="en-US" b="0" dirty="0"/>
              <a:t>in ten minste </a:t>
            </a:r>
            <a:r>
              <a:rPr lang="en-US" b="0" dirty="0">
                <a:solidFill>
                  <a:srgbClr val="7A7E28"/>
                </a:solidFill>
              </a:rPr>
              <a:t>7 landen</a:t>
            </a:r>
            <a:r>
              <a:rPr lang="en-US" b="0" dirty="0"/>
              <a:t>;</a:t>
            </a:r>
          </a:p>
          <a:p>
            <a:pPr>
              <a:spcAft>
                <a:spcPts val="1200"/>
              </a:spcAft>
              <a:buClr>
                <a:srgbClr val="7A7E28"/>
              </a:buClr>
              <a:buFont typeface="Times New Roman" panose="02020603050405020304" pitchFamily="18" charset="0"/>
              <a:buChar char="●"/>
            </a:pPr>
            <a:r>
              <a:rPr lang="en-US" b="0" dirty="0"/>
              <a:t>Gebieden met </a:t>
            </a:r>
            <a:r>
              <a:rPr lang="en-US" b="0" dirty="0">
                <a:solidFill>
                  <a:srgbClr val="7A7E28"/>
                </a:solidFill>
              </a:rPr>
              <a:t>intensieve landbouw</a:t>
            </a:r>
            <a:r>
              <a:rPr lang="en-US" b="0" dirty="0"/>
              <a:t>, ook binnen </a:t>
            </a:r>
            <a:r>
              <a:rPr lang="en-US" b="0" dirty="0">
                <a:solidFill>
                  <a:srgbClr val="7A7E28"/>
                </a:solidFill>
              </a:rPr>
              <a:t>Natura 2000</a:t>
            </a:r>
            <a:r>
              <a:rPr lang="en-US" b="0" dirty="0"/>
              <a:t>, krijgen </a:t>
            </a:r>
            <a:r>
              <a:rPr lang="en-US" b="0" dirty="0">
                <a:solidFill>
                  <a:srgbClr val="7A7E28"/>
                </a:solidFill>
              </a:rPr>
              <a:t>prioriteit </a:t>
            </a:r>
            <a:r>
              <a:rPr lang="en-US" b="0" dirty="0"/>
              <a:t>voor de herintroductie van LF;</a:t>
            </a:r>
          </a:p>
          <a:p>
            <a:pPr>
              <a:spcAft>
                <a:spcPts val="1200"/>
              </a:spcAft>
              <a:buClr>
                <a:srgbClr val="7A7E28"/>
              </a:buClr>
              <a:buFont typeface="Times New Roman" panose="02020603050405020304" pitchFamily="18" charset="0"/>
              <a:buChar char="●"/>
            </a:pPr>
            <a:r>
              <a:rPr lang="en-US" b="0" dirty="0">
                <a:solidFill>
                  <a:srgbClr val="7A7E28"/>
                </a:solidFill>
              </a:rPr>
              <a:t>Meer begrip </a:t>
            </a:r>
            <a:r>
              <a:rPr lang="en-US" b="0" dirty="0"/>
              <a:t>en een grotere </a:t>
            </a:r>
            <a:r>
              <a:rPr lang="en-US" b="0" dirty="0">
                <a:solidFill>
                  <a:srgbClr val="7A7E28"/>
                </a:solidFill>
              </a:rPr>
              <a:t>acceptatie van LF </a:t>
            </a:r>
            <a:r>
              <a:rPr lang="en-US" b="0" dirty="0"/>
              <a:t>op intensieve landbouwgrond door boeren en landeigenaren;</a:t>
            </a:r>
          </a:p>
          <a:p>
            <a:pPr>
              <a:spcAft>
                <a:spcPts val="1200"/>
              </a:spcAft>
              <a:buClr>
                <a:srgbClr val="7A7E28"/>
              </a:buClr>
              <a:buFont typeface="Times New Roman" panose="02020603050405020304" pitchFamily="18" charset="0"/>
              <a:buChar char="●"/>
            </a:pPr>
            <a:r>
              <a:rPr lang="en-US" b="0" dirty="0">
                <a:solidFill>
                  <a:srgbClr val="7A7E28"/>
                </a:solidFill>
              </a:rPr>
              <a:t>Verbetering van het </a:t>
            </a:r>
            <a:r>
              <a:rPr lang="en-US" b="0" dirty="0"/>
              <a:t>klimaatmitigatiepotentieel van landbouwecosystemen en de landbouwsector;</a:t>
            </a:r>
          </a:p>
          <a:p>
            <a:pPr>
              <a:spcAft>
                <a:spcPts val="1200"/>
              </a:spcAft>
              <a:buClr>
                <a:srgbClr val="7A7E28"/>
              </a:buClr>
              <a:buFont typeface="Times New Roman" panose="02020603050405020304" pitchFamily="18" charset="0"/>
              <a:buChar char="●"/>
            </a:pPr>
            <a:endParaRPr lang="en-US" b="0" dirty="0"/>
          </a:p>
          <a:p>
            <a:pPr>
              <a:spcAft>
                <a:spcPts val="1200"/>
              </a:spcAft>
              <a:buClr>
                <a:srgbClr val="7A7E28"/>
              </a:buClr>
              <a:buFont typeface="Times New Roman" panose="02020603050405020304" pitchFamily="18" charset="0"/>
              <a:buChar char="●"/>
            </a:pPr>
            <a:endParaRPr lang="en-US" b="0" dirty="0"/>
          </a:p>
          <a:p>
            <a:pPr>
              <a:spcAft>
                <a:spcPts val="1200"/>
              </a:spcAft>
              <a:buClr>
                <a:srgbClr val="7A7E28"/>
              </a:buClr>
              <a:buFont typeface="Times New Roman" panose="02020603050405020304" pitchFamily="18" charset="0"/>
              <a:buChar char="●"/>
            </a:pPr>
            <a:r>
              <a:rPr lang="en-US" b="0" dirty="0"/>
              <a:t>Nieuwe en uitgebreidere </a:t>
            </a:r>
            <a:r>
              <a:rPr lang="en-US" b="0" dirty="0">
                <a:solidFill>
                  <a:srgbClr val="7A7E28"/>
                </a:solidFill>
              </a:rPr>
              <a:t>ondersteuning </a:t>
            </a:r>
            <a:r>
              <a:rPr lang="en-US" b="0" dirty="0"/>
              <a:t>van het </a:t>
            </a:r>
            <a:r>
              <a:rPr lang="en-US" b="0" dirty="0" err="1"/>
              <a:t>herintroductieproces</a:t>
            </a:r>
            <a:r>
              <a:rPr lang="en-US" b="0" dirty="0"/>
              <a:t> door </a:t>
            </a:r>
            <a:r>
              <a:rPr lang="en-US" b="0" dirty="0" err="1"/>
              <a:t>valoriseren</a:t>
            </a:r>
            <a:r>
              <a:rPr lang="en-US" b="0" dirty="0"/>
              <a:t> van </a:t>
            </a:r>
            <a:r>
              <a:rPr lang="en-US" b="0" dirty="0" err="1">
                <a:solidFill>
                  <a:srgbClr val="7A7E28"/>
                </a:solidFill>
              </a:rPr>
              <a:t>meerdere</a:t>
            </a:r>
            <a:r>
              <a:rPr lang="en-US" b="0" dirty="0">
                <a:solidFill>
                  <a:srgbClr val="7A7E28"/>
                </a:solidFill>
              </a:rPr>
              <a:t> private en publieke voordelen</a:t>
            </a:r>
            <a:r>
              <a:rPr lang="en-US" b="0" dirty="0"/>
              <a:t>;</a:t>
            </a:r>
          </a:p>
          <a:p>
            <a:pPr>
              <a:spcAft>
                <a:spcPts val="1200"/>
              </a:spcAft>
              <a:buClr>
                <a:srgbClr val="7A7E28"/>
              </a:buClr>
              <a:buFont typeface="Times New Roman" panose="02020603050405020304" pitchFamily="18" charset="0"/>
              <a:buChar char="●"/>
            </a:pPr>
            <a:r>
              <a:rPr lang="en-US" b="0" dirty="0">
                <a:solidFill>
                  <a:srgbClr val="7A7E28"/>
                </a:solidFill>
              </a:rPr>
              <a:t>Efficiëntere besluitvorming </a:t>
            </a:r>
            <a:r>
              <a:rPr lang="en-US" b="0" dirty="0"/>
              <a:t>op alle relevante schalen, waarbij rekening wordt gehouden met afwegingen;</a:t>
            </a:r>
          </a:p>
          <a:p>
            <a:pPr>
              <a:spcAft>
                <a:spcPts val="1200"/>
              </a:spcAft>
              <a:buClr>
                <a:srgbClr val="7A7E28"/>
              </a:buClr>
              <a:buFont typeface="Times New Roman" panose="02020603050405020304" pitchFamily="18" charset="0"/>
              <a:buChar char="●"/>
            </a:pPr>
            <a:r>
              <a:rPr lang="en-US" b="0" dirty="0"/>
              <a:t>Beter </a:t>
            </a:r>
            <a:r>
              <a:rPr lang="en-US" b="0" dirty="0" err="1"/>
              <a:t>gebruik </a:t>
            </a:r>
            <a:r>
              <a:rPr lang="en-US" b="0" dirty="0"/>
              <a:t>van </a:t>
            </a:r>
            <a:r>
              <a:rPr lang="en-US" b="0" dirty="0">
                <a:solidFill>
                  <a:srgbClr val="7A7E28"/>
                </a:solidFill>
              </a:rPr>
              <a:t>op de natuur gebaseerde oplossingen </a:t>
            </a:r>
            <a:r>
              <a:rPr lang="en-US" b="0" dirty="0"/>
              <a:t>in de landbouw;</a:t>
            </a:r>
          </a:p>
          <a:p>
            <a:pPr>
              <a:spcAft>
                <a:spcPts val="1200"/>
              </a:spcAft>
              <a:buClr>
                <a:srgbClr val="7A7E28"/>
              </a:buClr>
              <a:buFont typeface="Times New Roman" panose="02020603050405020304" pitchFamily="18" charset="0"/>
              <a:buChar char="●"/>
            </a:pPr>
            <a:r>
              <a:rPr lang="en-US" b="0" dirty="0"/>
              <a:t>Het overbruggen van kennissilo's om </a:t>
            </a:r>
            <a:r>
              <a:rPr lang="en-US" b="0" dirty="0">
                <a:solidFill>
                  <a:srgbClr val="7A7E28"/>
                </a:solidFill>
              </a:rPr>
              <a:t>agrarische bedrijfs- en beleidsinnovatie te </a:t>
            </a:r>
            <a:r>
              <a:rPr lang="en-US" b="0" dirty="0"/>
              <a:t>creëren;</a:t>
            </a:r>
          </a:p>
          <a:p>
            <a:pPr>
              <a:spcAft>
                <a:spcPts val="1200"/>
              </a:spcAft>
              <a:buClr>
                <a:srgbClr val="7A7E28"/>
              </a:buClr>
              <a:buFont typeface="Times New Roman" panose="02020603050405020304" pitchFamily="18" charset="0"/>
              <a:buChar char="●"/>
            </a:pPr>
            <a:r>
              <a:rPr lang="en-US" b="0" dirty="0"/>
              <a:t>Verbeterde perceptie en minder </a:t>
            </a:r>
            <a:r>
              <a:rPr lang="en-US" b="0" dirty="0" err="1"/>
              <a:t>polarisatie </a:t>
            </a:r>
            <a:r>
              <a:rPr lang="en-US" b="0" dirty="0"/>
              <a:t>in het debat rond </a:t>
            </a:r>
            <a:r>
              <a:rPr lang="en-US" b="0" dirty="0">
                <a:solidFill>
                  <a:srgbClr val="7A7E28"/>
                </a:solidFill>
              </a:rPr>
              <a:t>LF - grotere maatschappelijke acceptatie</a:t>
            </a:r>
            <a:r>
              <a:rPr lang="en-US" b="0" dirty="0"/>
              <a:t>;</a:t>
            </a:r>
          </a:p>
          <a:p>
            <a:pPr>
              <a:buClr>
                <a:srgbClr val="7A7E28"/>
              </a:buClr>
              <a:buFont typeface="Times New Roman" panose="02020603050405020304" pitchFamily="18" charset="0"/>
              <a:buChar char="●"/>
            </a:pPr>
            <a:r>
              <a:rPr lang="en-US" b="0" dirty="0"/>
              <a:t>Beleidsverbeteringen in de EU (GLB, NRL) of nieuw </a:t>
            </a:r>
            <a:r>
              <a:rPr lang="en-US" b="0" dirty="0">
                <a:solidFill>
                  <a:srgbClr val="7A7E28"/>
                </a:solidFill>
              </a:rPr>
              <a:t>beleid en </a:t>
            </a:r>
            <a:r>
              <a:rPr lang="en-US" b="0" dirty="0"/>
              <a:t>nieuwe </a:t>
            </a:r>
            <a:r>
              <a:rPr lang="en-US" b="0" dirty="0">
                <a:solidFill>
                  <a:srgbClr val="7A7E28"/>
                </a:solidFill>
              </a:rPr>
              <a:t>wetgeving nemen de resultaten van LAFERIA over</a:t>
            </a:r>
            <a:r>
              <a:rPr lang="en-US" b="0" dirty="0"/>
              <a:t>;</a:t>
            </a:r>
          </a:p>
          <a:p>
            <a:pPr marL="285750" indent="-285750">
              <a:buClr>
                <a:srgbClr val="7A7E28"/>
              </a:buClr>
              <a:buFont typeface="Times New Roman" panose="02020603050405020304" pitchFamily="18" charset="0"/>
              <a:buChar char="●"/>
            </a:pPr>
            <a:endParaRPr lang="en-US" b="0" dirty="0"/>
          </a:p>
        </p:txBody>
      </p:sp>
    </p:spTree>
    <p:extLst>
      <p:ext uri="{BB962C8B-B14F-4D97-AF65-F5344CB8AC3E}">
        <p14:creationId xmlns:p14="http://schemas.microsoft.com/office/powerpoint/2010/main" val="2216589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4E7EE-AA31-AB3B-9469-3C374F29583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2EE55A5-1DB3-CA46-29CB-5C979FADFC2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58794" y="551611"/>
            <a:ext cx="1722075" cy="275451"/>
          </a:xfrm>
          <a:prstGeom prst="rect">
            <a:avLst/>
          </a:prstGeom>
        </p:spPr>
      </p:pic>
      <p:pic>
        <p:nvPicPr>
          <p:cNvPr id="3" name="Picture 2">
            <a:extLst>
              <a:ext uri="{FF2B5EF4-FFF2-40B4-BE49-F238E27FC236}">
                <a16:creationId xmlns:a16="http://schemas.microsoft.com/office/drawing/2014/main" id="{DCED6F2E-C468-4098-7317-B4CD92B5CF6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8318" y="6225322"/>
            <a:ext cx="1442216" cy="588272"/>
          </a:xfrm>
          <a:prstGeom prst="rect">
            <a:avLst/>
          </a:prstGeom>
        </p:spPr>
      </p:pic>
      <p:sp>
        <p:nvSpPr>
          <p:cNvPr id="9" name="Title 23">
            <a:extLst>
              <a:ext uri="{FF2B5EF4-FFF2-40B4-BE49-F238E27FC236}">
                <a16:creationId xmlns:a16="http://schemas.microsoft.com/office/drawing/2014/main" id="{F6D5F237-1102-E438-5942-D3E218FB69FA}"/>
              </a:ext>
            </a:extLst>
          </p:cNvPr>
          <p:cNvSpPr txBox="1">
            <a:spLocks/>
          </p:cNvSpPr>
          <p:nvPr/>
        </p:nvSpPr>
        <p:spPr>
          <a:xfrm>
            <a:off x="458795" y="951222"/>
            <a:ext cx="11395426" cy="1045092"/>
          </a:xfrm>
          <a:prstGeom prst="rect">
            <a:avLst/>
          </a:prstGeom>
        </p:spPr>
        <p:txBody>
          <a:bodyPr anchor="ctr">
            <a:normAutofit/>
          </a:bodyPr>
          <a:lstStyle>
            <a:lvl1pPr algn="l" defTabSz="914400" rtl="0" eaLnBrk="1" latinLnBrk="0" hangingPunct="1">
              <a:lnSpc>
                <a:spcPct val="90000"/>
              </a:lnSpc>
              <a:spcBef>
                <a:spcPct val="0"/>
              </a:spcBef>
              <a:buNone/>
              <a:defRPr sz="4400" b="1" i="0" kern="1200" cap="all" spc="-150" baseline="0">
                <a:solidFill>
                  <a:schemeClr val="tx2"/>
                </a:solidFill>
                <a:latin typeface="+mj-lt"/>
                <a:ea typeface="+mj-ea"/>
                <a:cs typeface="Gill Sans" panose="020B0502020104020203" pitchFamily="34" charset="-79"/>
              </a:defRPr>
            </a:lvl1pPr>
          </a:lstStyle>
          <a:p>
            <a:r>
              <a:rPr lang="en-GB" sz="3400" cap="none" dirty="0">
                <a:solidFill>
                  <a:schemeClr val="tx1">
                    <a:lumMod val="75000"/>
                    <a:lumOff val="25000"/>
                  </a:schemeClr>
                </a:solidFill>
                <a:latin typeface="Gill Sans MT" panose="020B0502020104020203" pitchFamily="34" charset="0"/>
              </a:rPr>
              <a:t>Werkplan</a:t>
            </a:r>
          </a:p>
        </p:txBody>
      </p:sp>
      <p:cxnSp>
        <p:nvCxnSpPr>
          <p:cNvPr id="25" name="Straight Connector 24">
            <a:extLst>
              <a:ext uri="{FF2B5EF4-FFF2-40B4-BE49-F238E27FC236}">
                <a16:creationId xmlns:a16="http://schemas.microsoft.com/office/drawing/2014/main" id="{D121D681-8C35-BBAB-3CE5-30A85F11ECE4}"/>
              </a:ext>
            </a:extLst>
          </p:cNvPr>
          <p:cNvCxnSpPr>
            <a:cxnSpLocks/>
          </p:cNvCxnSpPr>
          <p:nvPr/>
        </p:nvCxnSpPr>
        <p:spPr>
          <a:xfrm>
            <a:off x="337780" y="551611"/>
            <a:ext cx="0" cy="1800000"/>
          </a:xfrm>
          <a:prstGeom prst="line">
            <a:avLst/>
          </a:prstGeom>
          <a:ln w="38100">
            <a:solidFill>
              <a:srgbClr val="7A7E28"/>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E0F81C7-2592-4B1B-892F-6606E5F46AC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00243" y="689336"/>
            <a:ext cx="9474992" cy="6052151"/>
          </a:xfrm>
          <a:prstGeom prst="rect">
            <a:avLst/>
          </a:prstGeom>
        </p:spPr>
      </p:pic>
    </p:spTree>
    <p:extLst>
      <p:ext uri="{BB962C8B-B14F-4D97-AF65-F5344CB8AC3E}">
        <p14:creationId xmlns:p14="http://schemas.microsoft.com/office/powerpoint/2010/main" val="3891910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E464F6-D546-11E2-7937-C99CBC576DF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43467" y="1004852"/>
            <a:ext cx="10905066" cy="4848294"/>
          </a:xfrm>
          <a:prstGeom prst="rect">
            <a:avLst/>
          </a:prstGeom>
        </p:spPr>
      </p:pic>
    </p:spTree>
    <p:extLst>
      <p:ext uri="{BB962C8B-B14F-4D97-AF65-F5344CB8AC3E}">
        <p14:creationId xmlns:p14="http://schemas.microsoft.com/office/powerpoint/2010/main" val="3285597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5EEB-2161-3D0E-D5B6-371100D9ED34}"/>
              </a:ext>
            </a:extLst>
          </p:cNvPr>
          <p:cNvSpPr>
            <a:spLocks noGrp="1"/>
          </p:cNvSpPr>
          <p:nvPr>
            <p:ph type="title"/>
          </p:nvPr>
        </p:nvSpPr>
        <p:spPr/>
        <p:txBody>
          <a:bodyPr/>
          <a:lstStyle/>
          <a:p>
            <a:r>
              <a:rPr lang="en-US" dirty="0"/>
              <a:t>WUR </a:t>
            </a:r>
            <a:r>
              <a:rPr lang="en-US" dirty="0" err="1"/>
              <a:t>betrokkenheid</a:t>
            </a:r>
            <a:r>
              <a:rPr lang="en-US" dirty="0"/>
              <a:t>- </a:t>
            </a:r>
            <a:r>
              <a:rPr lang="en-US" dirty="0" err="1"/>
              <a:t>belangrijkste</a:t>
            </a:r>
            <a:r>
              <a:rPr lang="en-US" dirty="0"/>
              <a:t> taken in het project</a:t>
            </a:r>
            <a:endParaRPr lang="nl-NL" dirty="0"/>
          </a:p>
        </p:txBody>
      </p:sp>
      <p:sp>
        <p:nvSpPr>
          <p:cNvPr id="6" name="Content Placeholder 5">
            <a:extLst>
              <a:ext uri="{FF2B5EF4-FFF2-40B4-BE49-F238E27FC236}">
                <a16:creationId xmlns:a16="http://schemas.microsoft.com/office/drawing/2014/main" id="{322F09DD-0243-0C3F-9E62-BDADE4979E90}"/>
              </a:ext>
            </a:extLst>
          </p:cNvPr>
          <p:cNvSpPr>
            <a:spLocks noGrp="1"/>
          </p:cNvSpPr>
          <p:nvPr>
            <p:ph idx="1"/>
          </p:nvPr>
        </p:nvSpPr>
        <p:spPr/>
        <p:txBody>
          <a:bodyPr/>
          <a:lstStyle/>
          <a:p>
            <a:r>
              <a:rPr lang="en-US" dirty="0"/>
              <a:t>WP 1: </a:t>
            </a:r>
            <a:r>
              <a:rPr lang="en-US" dirty="0" err="1"/>
              <a:t>Bijdragen</a:t>
            </a:r>
            <a:r>
              <a:rPr lang="en-US" dirty="0"/>
              <a:t> aan in </a:t>
            </a:r>
            <a:r>
              <a:rPr lang="en-US" dirty="0" err="1"/>
              <a:t>beeld</a:t>
            </a:r>
            <a:r>
              <a:rPr lang="en-US" dirty="0"/>
              <a:t> </a:t>
            </a:r>
            <a:r>
              <a:rPr lang="en-US" dirty="0" err="1"/>
              <a:t>brengen</a:t>
            </a:r>
            <a:r>
              <a:rPr lang="en-US" dirty="0"/>
              <a:t> van </a:t>
            </a:r>
            <a:r>
              <a:rPr lang="en-US" dirty="0" err="1"/>
              <a:t>aandeel</a:t>
            </a:r>
            <a:r>
              <a:rPr lang="en-US" dirty="0"/>
              <a:t> LE op EU, regio en </a:t>
            </a:r>
            <a:r>
              <a:rPr lang="en-US" dirty="0" err="1"/>
              <a:t>casusgebied</a:t>
            </a:r>
            <a:r>
              <a:rPr lang="en-US" dirty="0"/>
              <a:t> en </a:t>
            </a:r>
            <a:r>
              <a:rPr lang="en-US" dirty="0" err="1"/>
              <a:t>huidige</a:t>
            </a:r>
            <a:r>
              <a:rPr lang="en-US" dirty="0"/>
              <a:t> </a:t>
            </a:r>
            <a:r>
              <a:rPr lang="en-US" dirty="0" err="1"/>
              <a:t>connectiviteit</a:t>
            </a:r>
            <a:r>
              <a:rPr lang="en-US" dirty="0"/>
              <a:t> </a:t>
            </a:r>
          </a:p>
          <a:p>
            <a:r>
              <a:rPr lang="en-US" dirty="0" err="1"/>
              <a:t>Inventariseren</a:t>
            </a:r>
            <a:r>
              <a:rPr lang="en-US" dirty="0"/>
              <a:t> </a:t>
            </a:r>
            <a:r>
              <a:rPr lang="en-US" dirty="0" err="1"/>
              <a:t>publieke</a:t>
            </a:r>
            <a:r>
              <a:rPr lang="en-US" dirty="0"/>
              <a:t> en </a:t>
            </a:r>
            <a:r>
              <a:rPr lang="en-US" dirty="0" err="1"/>
              <a:t>maatschappelijke</a:t>
            </a:r>
            <a:r>
              <a:rPr lang="en-US" dirty="0"/>
              <a:t> </a:t>
            </a:r>
            <a:r>
              <a:rPr lang="en-US" dirty="0" err="1"/>
              <a:t>baten</a:t>
            </a:r>
            <a:endParaRPr lang="en-US" dirty="0"/>
          </a:p>
          <a:p>
            <a:r>
              <a:rPr lang="en-US" dirty="0" err="1"/>
              <a:t>Inbrengen</a:t>
            </a:r>
            <a:r>
              <a:rPr lang="en-US" dirty="0"/>
              <a:t> van de casus Zuid-Hollandse </a:t>
            </a:r>
            <a:r>
              <a:rPr lang="en-US" dirty="0" err="1"/>
              <a:t>Eilanden</a:t>
            </a:r>
            <a:r>
              <a:rPr lang="en-US" dirty="0"/>
              <a:t> in </a:t>
            </a:r>
            <a:r>
              <a:rPr lang="en-US" dirty="0" err="1"/>
              <a:t>samenwerking</a:t>
            </a:r>
            <a:r>
              <a:rPr lang="en-US" dirty="0"/>
              <a:t> met </a:t>
            </a:r>
            <a:r>
              <a:rPr lang="en-US" dirty="0" err="1"/>
              <a:t>Collectief</a:t>
            </a:r>
            <a:r>
              <a:rPr lang="en-US" dirty="0"/>
              <a:t> (</a:t>
            </a:r>
            <a:r>
              <a:rPr lang="en-US" dirty="0" err="1"/>
              <a:t>werk</a:t>
            </a:r>
            <a:r>
              <a:rPr lang="en-US" dirty="0"/>
              <a:t> </a:t>
            </a:r>
            <a:r>
              <a:rPr lang="en-US" dirty="0" err="1"/>
              <a:t>verdeeld</a:t>
            </a:r>
            <a:r>
              <a:rPr lang="en-US" dirty="0"/>
              <a:t> over </a:t>
            </a:r>
            <a:r>
              <a:rPr lang="en-US" dirty="0" err="1"/>
              <a:t>verschillende</a:t>
            </a:r>
            <a:r>
              <a:rPr lang="en-US" dirty="0"/>
              <a:t> </a:t>
            </a:r>
            <a:r>
              <a:rPr lang="en-US" dirty="0" err="1"/>
              <a:t>inhoudelijke</a:t>
            </a:r>
            <a:r>
              <a:rPr lang="en-US" dirty="0"/>
              <a:t> </a:t>
            </a:r>
            <a:r>
              <a:rPr lang="en-US" dirty="0" err="1"/>
              <a:t>thema’s</a:t>
            </a:r>
            <a:r>
              <a:rPr lang="en-US" dirty="0"/>
              <a:t>). </a:t>
            </a:r>
            <a:r>
              <a:rPr lang="en-US" dirty="0" err="1"/>
              <a:t>Hierbij</a:t>
            </a:r>
            <a:r>
              <a:rPr lang="en-US" dirty="0"/>
              <a:t> </a:t>
            </a:r>
            <a:r>
              <a:rPr lang="en-US" dirty="0" err="1"/>
              <a:t>kan</a:t>
            </a:r>
            <a:r>
              <a:rPr lang="en-US" dirty="0"/>
              <a:t> de focus </a:t>
            </a:r>
            <a:r>
              <a:rPr lang="en-US" dirty="0" err="1"/>
              <a:t>liggen</a:t>
            </a:r>
            <a:r>
              <a:rPr lang="en-US" dirty="0"/>
              <a:t> op de </a:t>
            </a:r>
            <a:r>
              <a:rPr lang="en-US" dirty="0" err="1"/>
              <a:t>verschillende</a:t>
            </a:r>
            <a:r>
              <a:rPr lang="en-US" dirty="0"/>
              <a:t> </a:t>
            </a:r>
            <a:r>
              <a:rPr lang="en-US" dirty="0" err="1"/>
              <a:t>onderwerpen</a:t>
            </a:r>
            <a:r>
              <a:rPr lang="en-US" dirty="0"/>
              <a:t> </a:t>
            </a:r>
            <a:r>
              <a:rPr lang="en-US" dirty="0" err="1"/>
              <a:t>binnen</a:t>
            </a:r>
            <a:r>
              <a:rPr lang="en-US" dirty="0"/>
              <a:t> de call</a:t>
            </a:r>
          </a:p>
          <a:p>
            <a:endParaRPr lang="nl-NL" dirty="0"/>
          </a:p>
        </p:txBody>
      </p:sp>
      <p:sp>
        <p:nvSpPr>
          <p:cNvPr id="7" name="TextBox 6">
            <a:extLst>
              <a:ext uri="{FF2B5EF4-FFF2-40B4-BE49-F238E27FC236}">
                <a16:creationId xmlns:a16="http://schemas.microsoft.com/office/drawing/2014/main" id="{6B8E7554-E745-A77D-5568-66CAA2C2C02C}"/>
              </a:ext>
            </a:extLst>
          </p:cNvPr>
          <p:cNvSpPr txBox="1"/>
          <p:nvPr/>
        </p:nvSpPr>
        <p:spPr>
          <a:xfrm>
            <a:off x="6221506" y="5074024"/>
            <a:ext cx="4177553" cy="1200329"/>
          </a:xfrm>
          <a:prstGeom prst="rect">
            <a:avLst/>
          </a:prstGeom>
          <a:noFill/>
        </p:spPr>
        <p:txBody>
          <a:bodyPr wrap="square" rtlCol="0">
            <a:spAutoFit/>
          </a:bodyPr>
          <a:lstStyle/>
          <a:p>
            <a:r>
              <a:rPr lang="en-US" dirty="0"/>
              <a:t>LET OP: BELANGRIJK DAT WIJ DUIDELIJK BEPALEN WAAR BIJ ONS DE FOCUS OP LIGT! WAAR HEEFT HET COLLECTIEF EN HET GEBIED WAT AAN</a:t>
            </a:r>
            <a:endParaRPr lang="nl-NL" dirty="0"/>
          </a:p>
        </p:txBody>
      </p:sp>
    </p:spTree>
    <p:extLst>
      <p:ext uri="{BB962C8B-B14F-4D97-AF65-F5344CB8AC3E}">
        <p14:creationId xmlns:p14="http://schemas.microsoft.com/office/powerpoint/2010/main" val="2622173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A field of wheat with trees in the background&#10;&#10;Description automatically generated">
            <a:extLst>
              <a:ext uri="{FF2B5EF4-FFF2-40B4-BE49-F238E27FC236}">
                <a16:creationId xmlns:a16="http://schemas.microsoft.com/office/drawing/2014/main" id="{72CF36E8-7830-1341-4043-C470086543F8}"/>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0" y="1"/>
            <a:ext cx="6016469" cy="6858001"/>
          </a:xfrm>
          <a:custGeom>
            <a:avLst/>
            <a:gdLst/>
            <a:ahLst/>
            <a:cxnLst/>
            <a:rect l="l" t="t" r="r" b="b"/>
            <a:pathLst>
              <a:path w="6016489" h="6858001">
                <a:moveTo>
                  <a:pt x="0" y="0"/>
                </a:moveTo>
                <a:lnTo>
                  <a:pt x="6016489" y="0"/>
                </a:lnTo>
                <a:lnTo>
                  <a:pt x="6016489" y="3"/>
                </a:lnTo>
                <a:lnTo>
                  <a:pt x="4217356" y="3"/>
                </a:lnTo>
                <a:lnTo>
                  <a:pt x="4429187" y="675864"/>
                </a:lnTo>
                <a:lnTo>
                  <a:pt x="4426326" y="675864"/>
                </a:lnTo>
                <a:lnTo>
                  <a:pt x="5659819" y="4611414"/>
                </a:lnTo>
                <a:lnTo>
                  <a:pt x="3962482" y="6858000"/>
                </a:lnTo>
                <a:lnTo>
                  <a:pt x="6016489" y="6858000"/>
                </a:lnTo>
                <a:lnTo>
                  <a:pt x="6016489" y="6858001"/>
                </a:lnTo>
                <a:lnTo>
                  <a:pt x="0" y="6858001"/>
                </a:lnTo>
                <a:close/>
              </a:path>
            </a:pathLst>
          </a:custGeom>
        </p:spPr>
      </p:pic>
      <p:pic>
        <p:nvPicPr>
          <p:cNvPr id="12" name="Picture 11" descr="A field of sunflowers with a tree in the background&#10;&#10;Description automatically generated">
            <a:extLst>
              <a:ext uri="{FF2B5EF4-FFF2-40B4-BE49-F238E27FC236}">
                <a16:creationId xmlns:a16="http://schemas.microsoft.com/office/drawing/2014/main" id="{B90C5F6D-45F5-F6E4-E7C0-28DC5533571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07056" y="10"/>
            <a:ext cx="4831627" cy="4520001"/>
          </a:xfrm>
          <a:custGeom>
            <a:avLst/>
            <a:gdLst/>
            <a:ahLst/>
            <a:cxnLst/>
            <a:rect l="l" t="t" r="r" b="b"/>
            <a:pathLst>
              <a:path w="4831627" h="4520011">
                <a:moveTo>
                  <a:pt x="0" y="0"/>
                </a:moveTo>
                <a:lnTo>
                  <a:pt x="4831627" y="0"/>
                </a:lnTo>
                <a:lnTo>
                  <a:pt x="1416677" y="4520011"/>
                </a:lnTo>
                <a:close/>
              </a:path>
            </a:pathLst>
          </a:custGeom>
        </p:spPr>
      </p:pic>
      <p:pic>
        <p:nvPicPr>
          <p:cNvPr id="10" name="Picture 9" descr="A field of grass and a cloudy sky&#10;&#10;Description automatically generated">
            <a:extLst>
              <a:ext uri="{FF2B5EF4-FFF2-40B4-BE49-F238E27FC236}">
                <a16:creationId xmlns:a16="http://schemas.microsoft.com/office/drawing/2014/main" id="{7CE6A3CD-829E-F571-3BEA-0F6D5D635E5D}"/>
              </a:ext>
            </a:extLst>
          </p:cNvPr>
          <p:cNvPicPr>
            <a:picLocks noChangeAspect="1"/>
          </p:cNvPicPr>
          <p:nvPr/>
        </p:nvPicPr>
        <p:blipFill>
          <a:blip r:embed="rId4" cstate="email">
            <a:extLst>
              <a:ext uri="{28A0092B-C50C-407E-A947-70E740481C1C}">
                <a14:useLocalDpi xmlns:a14="http://schemas.microsoft.com/office/drawing/2010/main"/>
              </a:ext>
            </a:extLst>
          </a:blip>
          <a:srcRect b="-2"/>
          <a:stretch/>
        </p:blipFill>
        <p:spPr>
          <a:xfrm>
            <a:off x="4068531" y="-1"/>
            <a:ext cx="8123469" cy="6858000"/>
          </a:xfrm>
          <a:custGeom>
            <a:avLst/>
            <a:gdLst/>
            <a:ahLst/>
            <a:cxnLst/>
            <a:rect l="l" t="t" r="r" b="b"/>
            <a:pathLst>
              <a:path w="8123469" h="6858000">
                <a:moveTo>
                  <a:pt x="5181344" y="0"/>
                </a:moveTo>
                <a:lnTo>
                  <a:pt x="8123469" y="0"/>
                </a:lnTo>
                <a:lnTo>
                  <a:pt x="8123469" y="6858000"/>
                </a:lnTo>
                <a:lnTo>
                  <a:pt x="0" y="6858000"/>
                </a:lnTo>
                <a:close/>
              </a:path>
            </a:pathLst>
          </a:custGeom>
        </p:spPr>
      </p:pic>
    </p:spTree>
    <p:extLst>
      <p:ext uri="{BB962C8B-B14F-4D97-AF65-F5344CB8AC3E}">
        <p14:creationId xmlns:p14="http://schemas.microsoft.com/office/powerpoint/2010/main" val="2227346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512CD6984FAD46B4B49F31911FBA0A" ma:contentTypeVersion="11" ma:contentTypeDescription="Een nieuw document maken." ma:contentTypeScope="" ma:versionID="9c9aff27b7d720cf37e433d19c994c1b">
  <xsd:schema xmlns:xsd="http://www.w3.org/2001/XMLSchema" xmlns:xs="http://www.w3.org/2001/XMLSchema" xmlns:p="http://schemas.microsoft.com/office/2006/metadata/properties" xmlns:ns2="c1d04451-acdd-4e73-b85c-c8b7a1095966" xmlns:ns3="87ed95bf-a8f9-42ba-ae9f-6e87bf7bfdd7" targetNamespace="http://schemas.microsoft.com/office/2006/metadata/properties" ma:root="true" ma:fieldsID="d633ec72716ddf841a26d7993a99ef69" ns2:_="" ns3:_="">
    <xsd:import namespace="c1d04451-acdd-4e73-b85c-c8b7a1095966"/>
    <xsd:import namespace="87ed95bf-a8f9-42ba-ae9f-6e87bf7bfdd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Documenttype"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d04451-acdd-4e73-b85c-c8b7a10959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Documenttype" ma:index="11" nillable="true" ma:displayName="Documenttype" ma:format="Dropdown" ma:internalName="Documenttype">
      <xsd:simpleType>
        <xsd:restriction base="dms:Text">
          <xsd:maxLength value="255"/>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6bb4e51f-71fc-4aa8-8cb7-f0de3bbde6c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7ed95bf-a8f9-42ba-ae9f-6e87bf7bfdd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8580f5e-03ea-492e-9ac5-b44e853cb9a2}" ma:internalName="TaxCatchAll" ma:showField="CatchAllData" ma:web="87ed95bf-a8f9-42ba-ae9f-6e87bf7bfd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1d04451-acdd-4e73-b85c-c8b7a1095966">
      <Terms xmlns="http://schemas.microsoft.com/office/infopath/2007/PartnerControls"/>
    </lcf76f155ced4ddcb4097134ff3c332f>
    <Documenttype xmlns="c1d04451-acdd-4e73-b85c-c8b7a1095966" xsi:nil="true"/>
    <TaxCatchAll xmlns="87ed95bf-a8f9-42ba-ae9f-6e87bf7bfdd7" xsi:nil="true"/>
  </documentManagement>
</p:properties>
</file>

<file path=customXml/itemProps1.xml><?xml version="1.0" encoding="utf-8"?>
<ds:datastoreItem xmlns:ds="http://schemas.openxmlformats.org/officeDocument/2006/customXml" ds:itemID="{70AB7D1B-A935-4A6C-BF6A-D8C9349A5FFF}">
  <ds:schemaRefs>
    <ds:schemaRef ds:uri="http://schemas.microsoft.com/sharepoint/v3/contenttype/forms"/>
  </ds:schemaRefs>
</ds:datastoreItem>
</file>

<file path=customXml/itemProps2.xml><?xml version="1.0" encoding="utf-8"?>
<ds:datastoreItem xmlns:ds="http://schemas.openxmlformats.org/officeDocument/2006/customXml" ds:itemID="{CF39D44E-857A-4DB9-93B7-B94652F976E9}"/>
</file>

<file path=customXml/itemProps3.xml><?xml version="1.0" encoding="utf-8"?>
<ds:datastoreItem xmlns:ds="http://schemas.openxmlformats.org/officeDocument/2006/customXml" ds:itemID="{3FFCE372-96CA-47CD-B882-DDBAED27322B}">
  <ds:schemaRefs>
    <ds:schemaRef ds:uri="http://purl.org/dc/terms/"/>
    <ds:schemaRef ds:uri="http://schemas.openxmlformats.org/package/2006/metadata/core-properties"/>
    <ds:schemaRef ds:uri="218a9dcc-01f7-4037-b029-765b3f6a08d6"/>
    <ds:schemaRef ds:uri="http://schemas.microsoft.com/office/2006/documentManagement/types"/>
    <ds:schemaRef ds:uri="171c8719-b92c-43c1-b321-12e81a5d2f1e"/>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2419</TotalTime>
  <Words>1000</Words>
  <Application>Microsoft Macintosh PowerPoint</Application>
  <PresentationFormat>Breedbeeld</PresentationFormat>
  <Paragraphs>103</Paragraphs>
  <Slides>12</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12</vt:i4>
      </vt:variant>
    </vt:vector>
  </HeadingPairs>
  <TitlesOfParts>
    <vt:vector size="19" baseType="lpstr">
      <vt:lpstr>Aptos</vt:lpstr>
      <vt:lpstr>Arial</vt:lpstr>
      <vt:lpstr>Calibri</vt:lpstr>
      <vt:lpstr>Calibri Light</vt:lpstr>
      <vt:lpstr>Gill Sans MT</vt:lpstr>
      <vt:lpstr>Times New Roman</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WUR betrokkenheid- belangrijkste taken in het project</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Francisco Moreira</dc:creator>
  <cp:keywords>, docId:BAAD6BBA84CF6FE0CE67EE48108522CB</cp:keywords>
  <cp:lastModifiedBy>Cooperatie Collectief Hoeksche Waard</cp:lastModifiedBy>
  <cp:revision>69</cp:revision>
  <dcterms:created xsi:type="dcterms:W3CDTF">2024-09-05T10:08:13Z</dcterms:created>
  <dcterms:modified xsi:type="dcterms:W3CDTF">2025-02-24T08:26:20Z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0x01010065512CD6984FAD46B4B49F31911FBA0A</vt:lpwstr>
  </property>
</Properties>
</file>